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2"/>
  </p:notesMasterIdLst>
  <p:sldIdLst>
    <p:sldId id="301" r:id="rId2"/>
    <p:sldId id="269" r:id="rId3"/>
    <p:sldId id="256" r:id="rId4"/>
    <p:sldId id="259" r:id="rId5"/>
    <p:sldId id="260" r:id="rId6"/>
    <p:sldId id="280" r:id="rId7"/>
    <p:sldId id="261" r:id="rId8"/>
    <p:sldId id="258" r:id="rId9"/>
    <p:sldId id="310" r:id="rId10"/>
    <p:sldId id="262" r:id="rId11"/>
    <p:sldId id="307" r:id="rId12"/>
    <p:sldId id="264" r:id="rId13"/>
    <p:sldId id="265" r:id="rId14"/>
    <p:sldId id="309" r:id="rId15"/>
    <p:sldId id="267" r:id="rId16"/>
    <p:sldId id="272" r:id="rId17"/>
    <p:sldId id="271" r:id="rId18"/>
    <p:sldId id="268" r:id="rId19"/>
    <p:sldId id="306" r:id="rId20"/>
    <p:sldId id="276" r:id="rId21"/>
    <p:sldId id="296" r:id="rId22"/>
    <p:sldId id="286" r:id="rId23"/>
    <p:sldId id="284" r:id="rId24"/>
    <p:sldId id="285" r:id="rId25"/>
    <p:sldId id="283" r:id="rId26"/>
    <p:sldId id="289" r:id="rId27"/>
    <p:sldId id="291" r:id="rId28"/>
    <p:sldId id="292" r:id="rId29"/>
    <p:sldId id="281" r:id="rId30"/>
    <p:sldId id="278" r:id="rId31"/>
    <p:sldId id="293" r:id="rId32"/>
    <p:sldId id="298" r:id="rId33"/>
    <p:sldId id="279" r:id="rId34"/>
    <p:sldId id="304" r:id="rId35"/>
    <p:sldId id="302" r:id="rId36"/>
    <p:sldId id="303" r:id="rId37"/>
    <p:sldId id="295" r:id="rId38"/>
    <p:sldId id="308" r:id="rId39"/>
    <p:sldId id="300" r:id="rId40"/>
    <p:sldId id="305"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E9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7" autoAdjust="0"/>
    <p:restoredTop sz="79782" autoAdjust="0"/>
  </p:normalViewPr>
  <p:slideViewPr>
    <p:cSldViewPr snapToGrid="0">
      <p:cViewPr varScale="1">
        <p:scale>
          <a:sx n="88" d="100"/>
          <a:sy n="88" d="100"/>
        </p:scale>
        <p:origin x="1470"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1C8FECF-8670-404B-81F5-C1ECCD9CE2D8}" type="datetimeFigureOut">
              <a:rPr lang="en-US" smtClean="0"/>
              <a:t>5/23/2022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DCFA0C5-9146-4719-BC78-6B1BD3C833AC}" type="slidenum">
              <a:rPr lang="en-US" smtClean="0"/>
              <a:t>‹#›</a:t>
            </a:fld>
            <a:endParaRPr lang="en-US"/>
          </a:p>
        </p:txBody>
      </p:sp>
    </p:spTree>
    <p:extLst>
      <p:ext uri="{BB962C8B-B14F-4D97-AF65-F5344CB8AC3E}">
        <p14:creationId xmlns:p14="http://schemas.microsoft.com/office/powerpoint/2010/main" val="41770382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CFA0C5-9146-4719-BC78-6B1BD3C833AC}" type="slidenum">
              <a:rPr lang="en-US" smtClean="0"/>
              <a:t>1</a:t>
            </a:fld>
            <a:endParaRPr lang="en-US"/>
          </a:p>
        </p:txBody>
      </p:sp>
    </p:spTree>
    <p:extLst>
      <p:ext uri="{BB962C8B-B14F-4D97-AF65-F5344CB8AC3E}">
        <p14:creationId xmlns:p14="http://schemas.microsoft.com/office/powerpoint/2010/main" val="24537494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AutoNum type="arabicParenBoth"/>
            </a:pPr>
            <a:r>
              <a:rPr lang="en-US" sz="1200" i="1" dirty="0"/>
              <a:t>What are the formats called? A? </a:t>
            </a:r>
            <a:r>
              <a:rPr lang="en-US" sz="1200" b="1" i="1" dirty="0"/>
              <a:t>“Edge” </a:t>
            </a:r>
            <a:r>
              <a:rPr lang="en-US" sz="1200" i="1" dirty="0"/>
              <a:t>B? </a:t>
            </a:r>
            <a:r>
              <a:rPr lang="en-US" sz="1200" b="1" i="1" dirty="0"/>
              <a:t>“Adjacency Matrix or </a:t>
            </a:r>
            <a:r>
              <a:rPr lang="en-US" sz="1200" b="1" i="1" dirty="0" err="1"/>
              <a:t>Sociomatrix</a:t>
            </a:r>
            <a:r>
              <a:rPr lang="en-US" sz="1200" b="1" i="1" dirty="0"/>
              <a:t>”</a:t>
            </a:r>
          </a:p>
          <a:p>
            <a:pPr marL="342900" marR="0" lvl="0" indent="-342900" algn="l" defTabSz="914400" rtl="0" eaLnBrk="1" fontAlgn="auto" latinLnBrk="0" hangingPunct="1">
              <a:lnSpc>
                <a:spcPct val="100000"/>
              </a:lnSpc>
              <a:spcBef>
                <a:spcPts val="0"/>
              </a:spcBef>
              <a:spcAft>
                <a:spcPts val="0"/>
              </a:spcAft>
              <a:buClrTx/>
              <a:buSzTx/>
              <a:buFontTx/>
              <a:buAutoNum type="arabicParenBoth"/>
              <a:tabLst/>
              <a:defRPr/>
            </a:pPr>
            <a:r>
              <a:rPr lang="en-US" sz="1200" i="1" dirty="0"/>
              <a:t>Is this network directed or undirected?  “</a:t>
            </a:r>
            <a:r>
              <a:rPr lang="en-US" sz="1200" b="1" i="1" dirty="0"/>
              <a:t>Undirected</a:t>
            </a:r>
            <a:r>
              <a:rPr lang="en-US" sz="1200" i="1" dirty="0"/>
              <a:t>”</a:t>
            </a:r>
          </a:p>
          <a:p>
            <a:pPr marL="342900" marR="0" lvl="0" indent="-342900" algn="l" defTabSz="914400" rtl="0" eaLnBrk="1" fontAlgn="auto" latinLnBrk="0" hangingPunct="1">
              <a:lnSpc>
                <a:spcPct val="100000"/>
              </a:lnSpc>
              <a:spcBef>
                <a:spcPts val="0"/>
              </a:spcBef>
              <a:spcAft>
                <a:spcPts val="0"/>
              </a:spcAft>
              <a:buClrTx/>
              <a:buSzTx/>
              <a:buFontTx/>
              <a:buAutoNum type="arabicParenBoth"/>
              <a:tabLst/>
              <a:defRPr/>
            </a:pPr>
            <a:r>
              <a:rPr lang="en-US" sz="1200" i="1" dirty="0"/>
              <a:t>Weighted or unweighted?  “Unweighted” </a:t>
            </a:r>
          </a:p>
          <a:p>
            <a:pPr marL="342900" indent="-342900">
              <a:buAutoNum type="arabicParenBoth"/>
            </a:pPr>
            <a:r>
              <a:rPr lang="en-US" sz="1200" i="1" dirty="0"/>
              <a:t>Which format would you prefer? Why?  </a:t>
            </a:r>
          </a:p>
          <a:p>
            <a:endParaRPr lang="en-US" dirty="0"/>
          </a:p>
        </p:txBody>
      </p:sp>
      <p:sp>
        <p:nvSpPr>
          <p:cNvPr id="4" name="Slide Number Placeholder 3"/>
          <p:cNvSpPr>
            <a:spLocks noGrp="1"/>
          </p:cNvSpPr>
          <p:nvPr>
            <p:ph type="sldNum" sz="quarter" idx="5"/>
          </p:nvPr>
        </p:nvSpPr>
        <p:spPr/>
        <p:txBody>
          <a:bodyPr/>
          <a:lstStyle/>
          <a:p>
            <a:fld id="{ADCFA0C5-9146-4719-BC78-6B1BD3C833AC}" type="slidenum">
              <a:rPr lang="en-US" smtClean="0"/>
              <a:t>10</a:t>
            </a:fld>
            <a:endParaRPr lang="en-US"/>
          </a:p>
        </p:txBody>
      </p:sp>
    </p:spTree>
    <p:extLst>
      <p:ext uri="{BB962C8B-B14F-4D97-AF65-F5344CB8AC3E}">
        <p14:creationId xmlns:p14="http://schemas.microsoft.com/office/powerpoint/2010/main" val="36607575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affordance of network analysis is the ability to observe and analyze connections as a visual component. Some visuals are more useful for some things, and some for others.</a:t>
            </a:r>
          </a:p>
          <a:p>
            <a:endParaRPr lang="en-US" dirty="0"/>
          </a:p>
          <a:p>
            <a:r>
              <a:rPr lang="en-US" dirty="0"/>
              <a:t>https://doi-org.ezproxy2.library.arizona.edu/10.1016/j.socnet.2014.04.002</a:t>
            </a:r>
          </a:p>
        </p:txBody>
      </p:sp>
      <p:sp>
        <p:nvSpPr>
          <p:cNvPr id="4" name="Slide Number Placeholder 3"/>
          <p:cNvSpPr>
            <a:spLocks noGrp="1"/>
          </p:cNvSpPr>
          <p:nvPr>
            <p:ph type="sldNum" sz="quarter" idx="5"/>
          </p:nvPr>
        </p:nvSpPr>
        <p:spPr/>
        <p:txBody>
          <a:bodyPr/>
          <a:lstStyle/>
          <a:p>
            <a:fld id="{ADCFA0C5-9146-4719-BC78-6B1BD3C833AC}" type="slidenum">
              <a:rPr lang="en-US" smtClean="0"/>
              <a:t>12</a:t>
            </a:fld>
            <a:endParaRPr lang="en-US"/>
          </a:p>
        </p:txBody>
      </p:sp>
    </p:spTree>
    <p:extLst>
      <p:ext uri="{BB962C8B-B14F-4D97-AF65-F5344CB8AC3E}">
        <p14:creationId xmlns:p14="http://schemas.microsoft.com/office/powerpoint/2010/main" val="39870232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Components: Very basic type of subgroup in a network in which all nodes are connected directly or indirectly.</a:t>
            </a:r>
          </a:p>
          <a:p>
            <a:r>
              <a:rPr lang="en-US" i="1" dirty="0"/>
              <a:t>Isolates, for today’s purpose, we won’t think of them exactly as outliers but isolated nodes with no connection to others. </a:t>
            </a:r>
          </a:p>
          <a:p>
            <a:endParaRPr lang="en-US" i="1" dirty="0"/>
          </a:p>
          <a:p>
            <a:r>
              <a:rPr lang="en-US" i="0" dirty="0"/>
              <a:t>Density – the proportion of observed ties (which can be edges, arcs, or relations) in a network to the maximum number of possible ties. </a:t>
            </a:r>
          </a:p>
          <a:p>
            <a:r>
              <a:rPr lang="en-US" i="0" dirty="0"/>
              <a:t>- When the density is closer to 1, the network is more interconnected. </a:t>
            </a:r>
          </a:p>
          <a:p>
            <a:pPr marL="171450" indent="-171450">
              <a:buFontTx/>
              <a:buChar char="-"/>
            </a:pPr>
            <a:r>
              <a:rPr lang="en-US" i="0" dirty="0"/>
              <a:t>It does not allow ties between a particular node and itself (i.e. loops)</a:t>
            </a:r>
          </a:p>
          <a:p>
            <a:pPr marL="171450" indent="-171450">
              <a:buFontTx/>
              <a:buChar char="-"/>
            </a:pPr>
            <a:endParaRPr lang="en-US" i="0" dirty="0"/>
          </a:p>
          <a:p>
            <a:pPr marL="0" indent="0">
              <a:buFontTx/>
              <a:buNone/>
            </a:pPr>
            <a:r>
              <a:rPr lang="en-US" i="0" dirty="0"/>
              <a:t>Transitivity, usually in a triad form, but not always, if a is linked to b and b is linked to c then a and c are linked. i.e. friend of a friend of a friend.</a:t>
            </a:r>
          </a:p>
          <a:p>
            <a:pPr marL="0" indent="0">
              <a:buFontTx/>
              <a:buNone/>
            </a:pPr>
            <a:endParaRPr lang="en-US" i="0" dirty="0"/>
          </a:p>
          <a:p>
            <a:pPr marL="0" indent="0">
              <a:buFontTx/>
              <a:buNone/>
            </a:pPr>
            <a:r>
              <a:rPr lang="en-US" i="0" dirty="0"/>
              <a:t>Reciprocity, for directed edges, if someone sends information one way it is reciprocated. So help, advice, money can all be reciprocated, but the type of reciprocation can vary.</a:t>
            </a:r>
          </a:p>
        </p:txBody>
      </p:sp>
      <p:sp>
        <p:nvSpPr>
          <p:cNvPr id="4" name="Slide Number Placeholder 3"/>
          <p:cNvSpPr>
            <a:spLocks noGrp="1"/>
          </p:cNvSpPr>
          <p:nvPr>
            <p:ph type="sldNum" sz="quarter" idx="5"/>
          </p:nvPr>
        </p:nvSpPr>
        <p:spPr/>
        <p:txBody>
          <a:bodyPr/>
          <a:lstStyle/>
          <a:p>
            <a:fld id="{ADCFA0C5-9146-4719-BC78-6B1BD3C833AC}" type="slidenum">
              <a:rPr lang="en-US" smtClean="0"/>
              <a:t>13</a:t>
            </a:fld>
            <a:endParaRPr lang="en-US"/>
          </a:p>
        </p:txBody>
      </p:sp>
    </p:spTree>
    <p:extLst>
      <p:ext uri="{BB962C8B-B14F-4D97-AF65-F5344CB8AC3E}">
        <p14:creationId xmlns:p14="http://schemas.microsoft.com/office/powerpoint/2010/main" val="37759769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centrality of a node can help us figure out its importance in relation to the rest of the network. </a:t>
            </a:r>
          </a:p>
          <a:p>
            <a:endParaRPr lang="en-US" dirty="0"/>
          </a:p>
          <a:p>
            <a:r>
              <a:rPr lang="en-US" dirty="0"/>
              <a:t>There are 3 main centrality measures, Degree, Closeness and </a:t>
            </a:r>
            <a:r>
              <a:rPr lang="en-US" dirty="0" err="1"/>
              <a:t>Betweeness</a:t>
            </a:r>
            <a:endParaRPr lang="en-US" dirty="0"/>
          </a:p>
          <a:p>
            <a:endParaRPr lang="en-US" dirty="0"/>
          </a:p>
          <a:p>
            <a:r>
              <a:rPr lang="en-US" dirty="0"/>
              <a:t>Degree centrality - </a:t>
            </a:r>
          </a:p>
          <a:p>
            <a:endParaRPr lang="en-US" dirty="0"/>
          </a:p>
          <a:p>
            <a:r>
              <a:rPr lang="en-US" dirty="0"/>
              <a:t>https://prakhartechviz.blogspot.com/2019/06/concept-of-centrality-in-graphs.html</a:t>
            </a:r>
          </a:p>
        </p:txBody>
      </p:sp>
      <p:sp>
        <p:nvSpPr>
          <p:cNvPr id="4" name="Slide Number Placeholder 3"/>
          <p:cNvSpPr>
            <a:spLocks noGrp="1"/>
          </p:cNvSpPr>
          <p:nvPr>
            <p:ph type="sldNum" sz="quarter" idx="5"/>
          </p:nvPr>
        </p:nvSpPr>
        <p:spPr/>
        <p:txBody>
          <a:bodyPr/>
          <a:lstStyle/>
          <a:p>
            <a:fld id="{ADCFA0C5-9146-4719-BC78-6B1BD3C833AC}" type="slidenum">
              <a:rPr lang="en-US" smtClean="0"/>
              <a:t>15</a:t>
            </a:fld>
            <a:endParaRPr lang="en-US"/>
          </a:p>
        </p:txBody>
      </p:sp>
    </p:spTree>
    <p:extLst>
      <p:ext uri="{BB962C8B-B14F-4D97-AF65-F5344CB8AC3E}">
        <p14:creationId xmlns:p14="http://schemas.microsoft.com/office/powerpoint/2010/main" val="26272243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02124"/>
                </a:solidFill>
                <a:effectLst/>
                <a:latin typeface="Roboto" panose="02000000000000000000" pitchFamily="2" charset="0"/>
              </a:rPr>
              <a:t>The degree distribution is the probability distribution of these degrees over the whole network</a:t>
            </a:r>
          </a:p>
          <a:p>
            <a:r>
              <a:rPr lang="en-US" b="0" i="0" dirty="0">
                <a:solidFill>
                  <a:srgbClr val="202124"/>
                </a:solidFill>
                <a:effectLst/>
                <a:latin typeface="Roboto" panose="02000000000000000000" pitchFamily="2" charset="0"/>
              </a:rPr>
              <a:t>Much like in intro to stats, real world distributions are usually skewed, showing group subsets where nodes cluster. Whereas random network distributions are similar to a normal or gaussian curve.</a:t>
            </a:r>
          </a:p>
          <a:p>
            <a:endParaRPr lang="en-US" b="0" i="0" dirty="0">
              <a:solidFill>
                <a:srgbClr val="202124"/>
              </a:solidFill>
              <a:effectLst/>
              <a:latin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202124"/>
                </a:solidFill>
                <a:effectLst/>
                <a:latin typeface="Roboto" panose="02000000000000000000" pitchFamily="2" charset="0"/>
              </a:rPr>
              <a:t>Eigenvector centrality </a:t>
            </a:r>
            <a:r>
              <a:rPr lang="en-US" sz="1200" dirty="0">
                <a:solidFill>
                  <a:srgbClr val="002060"/>
                </a:solidFill>
              </a:rPr>
              <a:t>– some ties are more central than others, if you’re connected to those ties, you might also be central.</a:t>
            </a:r>
          </a:p>
          <a:p>
            <a:pPr algn="l" fontAlgn="base"/>
            <a:r>
              <a:rPr lang="en-US" b="0" i="0" dirty="0">
                <a:solidFill>
                  <a:srgbClr val="A8A8A8"/>
                </a:solidFill>
                <a:effectLst/>
                <a:latin typeface="Droid Serif"/>
              </a:rPr>
              <a:t>To put this into context, a node with a high degree score (i.e. many connections) may only have a relatively low eigenvector centrality score because many of those connections are with similarly low-scored nodes. Also, a node may have a high betweenness score (indicating it connects disparate parts of a network) but a low Eigenvector Centrality score because it’s still some distance from the </a:t>
            </a:r>
            <a:r>
              <a:rPr lang="en-US" b="0" i="0" dirty="0" err="1">
                <a:solidFill>
                  <a:srgbClr val="A8A8A8"/>
                </a:solidFill>
                <a:effectLst/>
                <a:latin typeface="Droid Serif"/>
              </a:rPr>
              <a:t>centres</a:t>
            </a:r>
            <a:r>
              <a:rPr lang="en-US" b="0" i="0" dirty="0">
                <a:solidFill>
                  <a:srgbClr val="A8A8A8"/>
                </a:solidFill>
                <a:effectLst/>
                <a:latin typeface="Droid Serif"/>
              </a:rPr>
              <a:t> of power in the network.</a:t>
            </a:r>
          </a:p>
          <a:p>
            <a:pPr algn="l" fontAlgn="base"/>
            <a:r>
              <a:rPr lang="en-US" b="0" i="0" dirty="0">
                <a:solidFill>
                  <a:srgbClr val="A8A8A8"/>
                </a:solidFill>
                <a:effectLst/>
                <a:latin typeface="Droid Serif"/>
              </a:rPr>
              <a:t>You would use eigenvector centrality to identify who or what has a wide-reaching influence within a given network.</a:t>
            </a:r>
          </a:p>
          <a:p>
            <a:endParaRPr lang="en-US" b="0" dirty="0"/>
          </a:p>
        </p:txBody>
      </p:sp>
      <p:sp>
        <p:nvSpPr>
          <p:cNvPr id="4" name="Slide Number Placeholder 3"/>
          <p:cNvSpPr>
            <a:spLocks noGrp="1"/>
          </p:cNvSpPr>
          <p:nvPr>
            <p:ph type="sldNum" sz="quarter" idx="5"/>
          </p:nvPr>
        </p:nvSpPr>
        <p:spPr/>
        <p:txBody>
          <a:bodyPr/>
          <a:lstStyle/>
          <a:p>
            <a:fld id="{ADCFA0C5-9146-4719-BC78-6B1BD3C833AC}" type="slidenum">
              <a:rPr lang="en-US" smtClean="0"/>
              <a:t>16</a:t>
            </a:fld>
            <a:endParaRPr lang="en-US"/>
          </a:p>
        </p:txBody>
      </p:sp>
    </p:spTree>
    <p:extLst>
      <p:ext uri="{BB962C8B-B14F-4D97-AF65-F5344CB8AC3E}">
        <p14:creationId xmlns:p14="http://schemas.microsoft.com/office/powerpoint/2010/main" val="16807661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Closeness – how close a node is to all other nodes in the set of nodes (based on distance, closeness) </a:t>
            </a:r>
          </a:p>
          <a:p>
            <a:r>
              <a:rPr lang="en-US" dirty="0"/>
              <a:t>- geodesic distance is the shortest path possible from one node to another</a:t>
            </a:r>
          </a:p>
          <a:p>
            <a:endParaRPr lang="en-US" dirty="0"/>
          </a:p>
          <a:p>
            <a:r>
              <a:rPr lang="en-US" dirty="0" err="1"/>
              <a:t>Betweeness</a:t>
            </a:r>
            <a:r>
              <a:rPr lang="en-US" dirty="0"/>
              <a:t> Centrality – measures the extent to which a particular node lies between the various other nodes in a set of nodes </a:t>
            </a:r>
          </a:p>
          <a:p>
            <a:r>
              <a:rPr lang="en-US" dirty="0"/>
              <a:t>- i.e. how central is a node in the network by being the “middle-person”, or how essential is the node for facilitating network flow?</a:t>
            </a:r>
          </a:p>
        </p:txBody>
      </p:sp>
      <p:sp>
        <p:nvSpPr>
          <p:cNvPr id="4" name="Slide Number Placeholder 3"/>
          <p:cNvSpPr>
            <a:spLocks noGrp="1"/>
          </p:cNvSpPr>
          <p:nvPr>
            <p:ph type="sldNum" sz="quarter" idx="5"/>
          </p:nvPr>
        </p:nvSpPr>
        <p:spPr/>
        <p:txBody>
          <a:bodyPr/>
          <a:lstStyle/>
          <a:p>
            <a:fld id="{ADCFA0C5-9146-4719-BC78-6B1BD3C833AC}" type="slidenum">
              <a:rPr lang="en-US" smtClean="0"/>
              <a:t>17</a:t>
            </a:fld>
            <a:endParaRPr lang="en-US"/>
          </a:p>
        </p:txBody>
      </p:sp>
    </p:spTree>
    <p:extLst>
      <p:ext uri="{BB962C8B-B14F-4D97-AF65-F5344CB8AC3E}">
        <p14:creationId xmlns:p14="http://schemas.microsoft.com/office/powerpoint/2010/main" val="32143567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A clique is a subset of nodes where each node has a tie to every other node in the subset. </a:t>
            </a:r>
          </a:p>
          <a:p>
            <a:r>
              <a:rPr lang="en-US" sz="1200" dirty="0"/>
              <a:t>It would also be impossible to add any more nodes to the clique without violating this condition.</a:t>
            </a:r>
            <a:endParaRPr lang="en-US" dirty="0"/>
          </a:p>
        </p:txBody>
      </p:sp>
      <p:sp>
        <p:nvSpPr>
          <p:cNvPr id="4" name="Slide Number Placeholder 3"/>
          <p:cNvSpPr>
            <a:spLocks noGrp="1"/>
          </p:cNvSpPr>
          <p:nvPr>
            <p:ph type="sldNum" sz="quarter" idx="5"/>
          </p:nvPr>
        </p:nvSpPr>
        <p:spPr/>
        <p:txBody>
          <a:bodyPr/>
          <a:lstStyle/>
          <a:p>
            <a:fld id="{ADCFA0C5-9146-4719-BC78-6B1BD3C833AC}" type="slidenum">
              <a:rPr lang="en-US" smtClean="0"/>
              <a:t>22</a:t>
            </a:fld>
            <a:endParaRPr lang="en-US"/>
          </a:p>
        </p:txBody>
      </p:sp>
    </p:spTree>
    <p:extLst>
      <p:ext uri="{BB962C8B-B14F-4D97-AF65-F5344CB8AC3E}">
        <p14:creationId xmlns:p14="http://schemas.microsoft.com/office/powerpoint/2010/main" val="23031046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Structural cohesiveness</a:t>
            </a:r>
          </a:p>
          <a:p>
            <a:r>
              <a:rPr lang="en-US" dirty="0"/>
              <a:t>- One way to look at cliques would be to identify a set of nodes all connected one another (the maximal set)</a:t>
            </a:r>
          </a:p>
          <a:p>
            <a:r>
              <a:rPr lang="en-US" dirty="0"/>
              <a:t>- A 2 clique can sometimes be described as a clique with paths of two connections</a:t>
            </a:r>
          </a:p>
        </p:txBody>
      </p:sp>
      <p:sp>
        <p:nvSpPr>
          <p:cNvPr id="4" name="Slide Number Placeholder 3"/>
          <p:cNvSpPr>
            <a:spLocks noGrp="1"/>
          </p:cNvSpPr>
          <p:nvPr>
            <p:ph type="sldNum" sz="quarter" idx="5"/>
          </p:nvPr>
        </p:nvSpPr>
        <p:spPr/>
        <p:txBody>
          <a:bodyPr/>
          <a:lstStyle/>
          <a:p>
            <a:fld id="{ADCFA0C5-9146-4719-BC78-6B1BD3C833AC}" type="slidenum">
              <a:rPr lang="en-US" smtClean="0"/>
              <a:t>23</a:t>
            </a:fld>
            <a:endParaRPr lang="en-US"/>
          </a:p>
        </p:txBody>
      </p:sp>
    </p:spTree>
    <p:extLst>
      <p:ext uri="{BB962C8B-B14F-4D97-AF65-F5344CB8AC3E}">
        <p14:creationId xmlns:p14="http://schemas.microsoft.com/office/powerpoint/2010/main" val="38449184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are communities? Communities can be thought of as cohesive sub-groups that can be shown by fragmenting the network.</a:t>
            </a:r>
          </a:p>
          <a:p>
            <a:r>
              <a:rPr lang="en-US" dirty="0"/>
              <a:t>There are usually a few nodes that if removed would create these fragments and find these subgroups. The nodes that fragment the network can be seen as most important, depending on your research question.</a:t>
            </a:r>
          </a:p>
          <a:p>
            <a:endParaRPr lang="en-US" dirty="0"/>
          </a:p>
        </p:txBody>
      </p:sp>
      <p:sp>
        <p:nvSpPr>
          <p:cNvPr id="4" name="Slide Number Placeholder 3"/>
          <p:cNvSpPr>
            <a:spLocks noGrp="1"/>
          </p:cNvSpPr>
          <p:nvPr>
            <p:ph type="sldNum" sz="quarter" idx="5"/>
          </p:nvPr>
        </p:nvSpPr>
        <p:spPr/>
        <p:txBody>
          <a:bodyPr/>
          <a:lstStyle/>
          <a:p>
            <a:fld id="{ADCFA0C5-9146-4719-BC78-6B1BD3C833AC}" type="slidenum">
              <a:rPr lang="en-US" smtClean="0"/>
              <a:t>24</a:t>
            </a:fld>
            <a:endParaRPr lang="en-US"/>
          </a:p>
        </p:txBody>
      </p:sp>
    </p:spTree>
    <p:extLst>
      <p:ext uri="{BB962C8B-B14F-4D97-AF65-F5344CB8AC3E}">
        <p14:creationId xmlns:p14="http://schemas.microsoft.com/office/powerpoint/2010/main" val="3942017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Review algorithm: The removal of edges that connect the network create communities</a:t>
            </a:r>
          </a:p>
          <a:p>
            <a:endParaRPr lang="en-US" b="0" dirty="0"/>
          </a:p>
        </p:txBody>
      </p:sp>
      <p:sp>
        <p:nvSpPr>
          <p:cNvPr id="4" name="Slide Number Placeholder 3"/>
          <p:cNvSpPr>
            <a:spLocks noGrp="1"/>
          </p:cNvSpPr>
          <p:nvPr>
            <p:ph type="sldNum" sz="quarter" idx="5"/>
          </p:nvPr>
        </p:nvSpPr>
        <p:spPr/>
        <p:txBody>
          <a:bodyPr/>
          <a:lstStyle/>
          <a:p>
            <a:fld id="{ADCFA0C5-9146-4719-BC78-6B1BD3C833AC}" type="slidenum">
              <a:rPr lang="en-US" smtClean="0"/>
              <a:t>25</a:t>
            </a:fld>
            <a:endParaRPr lang="en-US"/>
          </a:p>
        </p:txBody>
      </p:sp>
    </p:spTree>
    <p:extLst>
      <p:ext uri="{BB962C8B-B14F-4D97-AF65-F5344CB8AC3E}">
        <p14:creationId xmlns:p14="http://schemas.microsoft.com/office/powerpoint/2010/main" val="29609116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CFA0C5-9146-4719-BC78-6B1BD3C833AC}" type="slidenum">
              <a:rPr lang="en-US" smtClean="0"/>
              <a:t>2</a:t>
            </a:fld>
            <a:endParaRPr lang="en-US"/>
          </a:p>
        </p:txBody>
      </p:sp>
    </p:spTree>
    <p:extLst>
      <p:ext uri="{BB962C8B-B14F-4D97-AF65-F5344CB8AC3E}">
        <p14:creationId xmlns:p14="http://schemas.microsoft.com/office/powerpoint/2010/main" val="40731778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i="1" dirty="0"/>
          </a:p>
        </p:txBody>
      </p:sp>
      <p:sp>
        <p:nvSpPr>
          <p:cNvPr id="4" name="Slide Number Placeholder 3"/>
          <p:cNvSpPr>
            <a:spLocks noGrp="1"/>
          </p:cNvSpPr>
          <p:nvPr>
            <p:ph type="sldNum" sz="quarter" idx="5"/>
          </p:nvPr>
        </p:nvSpPr>
        <p:spPr/>
        <p:txBody>
          <a:bodyPr/>
          <a:lstStyle/>
          <a:p>
            <a:fld id="{ADCFA0C5-9146-4719-BC78-6B1BD3C833AC}" type="slidenum">
              <a:rPr lang="en-US" smtClean="0"/>
              <a:t>26</a:t>
            </a:fld>
            <a:endParaRPr lang="en-US"/>
          </a:p>
        </p:txBody>
      </p:sp>
    </p:spTree>
    <p:extLst>
      <p:ext uri="{BB962C8B-B14F-4D97-AF65-F5344CB8AC3E}">
        <p14:creationId xmlns:p14="http://schemas.microsoft.com/office/powerpoint/2010/main" val="185903834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DCFA0C5-9146-4719-BC78-6B1BD3C833AC}" type="slidenum">
              <a:rPr lang="en-US" smtClean="0"/>
              <a:t>27</a:t>
            </a:fld>
            <a:endParaRPr lang="en-US"/>
          </a:p>
        </p:txBody>
      </p:sp>
    </p:spTree>
    <p:extLst>
      <p:ext uri="{BB962C8B-B14F-4D97-AF65-F5344CB8AC3E}">
        <p14:creationId xmlns:p14="http://schemas.microsoft.com/office/powerpoint/2010/main" val="8530844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Side note: </a:t>
            </a:r>
          </a:p>
          <a:p>
            <a:r>
              <a:rPr lang="en-US" b="0" dirty="0"/>
              <a:t>Structural holes – a competitive advantage for a node with linkages spanning different groups resulting from effective non-redundant connections.</a:t>
            </a:r>
            <a:endParaRPr lang="en-US" b="0" i="0" dirty="0">
              <a:solidFill>
                <a:srgbClr val="202124"/>
              </a:solidFill>
              <a:effectLst/>
              <a:latin typeface="Roboto" panose="02000000000000000000" pitchFamily="2" charset="0"/>
            </a:endParaRPr>
          </a:p>
          <a:p>
            <a:r>
              <a:rPr lang="en-US" b="0" i="0" dirty="0">
                <a:solidFill>
                  <a:srgbClr val="202124"/>
                </a:solidFill>
                <a:effectLst/>
                <a:latin typeface="Roboto" panose="02000000000000000000" pitchFamily="2" charset="0"/>
              </a:rPr>
              <a:t>Or</a:t>
            </a:r>
          </a:p>
          <a:p>
            <a:r>
              <a:rPr lang="en-US" b="0" i="0" dirty="0">
                <a:solidFill>
                  <a:srgbClr val="333333"/>
                </a:solidFill>
                <a:effectLst/>
                <a:latin typeface="Amazon Ember"/>
              </a:rPr>
              <a:t>“…Structural hole: a gap between two individuals with complementary resources or information. When the two are connected through a third individual as entrepreneur, the gap is filled, creating important advantages for the entrepreneur.” (Burt, 1995)</a:t>
            </a:r>
          </a:p>
          <a:p>
            <a:endParaRPr lang="en-US" b="0" i="0" dirty="0">
              <a:solidFill>
                <a:srgbClr val="333333"/>
              </a:solidFill>
              <a:effectLst/>
              <a:latin typeface="Amazon Ember"/>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i="1" dirty="0"/>
              <a:t>Constraint, measure of ability to bridge structural holes, the higher the transitivity, the higher the constraint</a:t>
            </a:r>
          </a:p>
          <a:p>
            <a:endParaRPr lang="en-US" dirty="0"/>
          </a:p>
        </p:txBody>
      </p:sp>
      <p:sp>
        <p:nvSpPr>
          <p:cNvPr id="4" name="Slide Number Placeholder 3"/>
          <p:cNvSpPr>
            <a:spLocks noGrp="1"/>
          </p:cNvSpPr>
          <p:nvPr>
            <p:ph type="sldNum" sz="quarter" idx="5"/>
          </p:nvPr>
        </p:nvSpPr>
        <p:spPr/>
        <p:txBody>
          <a:bodyPr/>
          <a:lstStyle/>
          <a:p>
            <a:fld id="{ADCFA0C5-9146-4719-BC78-6B1BD3C833AC}" type="slidenum">
              <a:rPr lang="en-US" smtClean="0"/>
              <a:t>33</a:t>
            </a:fld>
            <a:endParaRPr lang="en-US"/>
          </a:p>
        </p:txBody>
      </p:sp>
    </p:spTree>
    <p:extLst>
      <p:ext uri="{BB962C8B-B14F-4D97-AF65-F5344CB8AC3E}">
        <p14:creationId xmlns:p14="http://schemas.microsoft.com/office/powerpoint/2010/main" val="467702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communities, groups and nodes cluster to function as business connections, urban navigation, shipping communications, and ecosystems.</a:t>
            </a:r>
          </a:p>
          <a:p>
            <a:endParaRPr lang="en-US" dirty="0"/>
          </a:p>
        </p:txBody>
      </p:sp>
      <p:sp>
        <p:nvSpPr>
          <p:cNvPr id="4" name="Slide Number Placeholder 3"/>
          <p:cNvSpPr>
            <a:spLocks noGrp="1"/>
          </p:cNvSpPr>
          <p:nvPr>
            <p:ph type="sldNum" sz="quarter" idx="10"/>
          </p:nvPr>
        </p:nvSpPr>
        <p:spPr/>
        <p:txBody>
          <a:bodyPr/>
          <a:lstStyle/>
          <a:p>
            <a:fld id="{ADCFA0C5-9146-4719-BC78-6B1BD3C833AC}" type="slidenum">
              <a:rPr lang="en-US" smtClean="0"/>
              <a:t>3</a:t>
            </a:fld>
            <a:endParaRPr lang="en-US"/>
          </a:p>
        </p:txBody>
      </p:sp>
    </p:spTree>
    <p:extLst>
      <p:ext uri="{BB962C8B-B14F-4D97-AF65-F5344CB8AC3E}">
        <p14:creationId xmlns:p14="http://schemas.microsoft.com/office/powerpoint/2010/main" val="17005869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network analysis the fundamental piece of information is a relationship between two members of a network, also called a tie, where an edge connects two nodes.</a:t>
            </a:r>
          </a:p>
        </p:txBody>
      </p:sp>
      <p:sp>
        <p:nvSpPr>
          <p:cNvPr id="4" name="Slide Number Placeholder 3"/>
          <p:cNvSpPr>
            <a:spLocks noGrp="1"/>
          </p:cNvSpPr>
          <p:nvPr>
            <p:ph type="sldNum" sz="quarter" idx="5"/>
          </p:nvPr>
        </p:nvSpPr>
        <p:spPr/>
        <p:txBody>
          <a:bodyPr/>
          <a:lstStyle/>
          <a:p>
            <a:fld id="{ADCFA0C5-9146-4719-BC78-6B1BD3C833AC}" type="slidenum">
              <a:rPr lang="en-US" smtClean="0"/>
              <a:t>4</a:t>
            </a:fld>
            <a:endParaRPr lang="en-US"/>
          </a:p>
        </p:txBody>
      </p:sp>
    </p:spTree>
    <p:extLst>
      <p:ext uri="{BB962C8B-B14F-4D97-AF65-F5344CB8AC3E}">
        <p14:creationId xmlns:p14="http://schemas.microsoft.com/office/powerpoint/2010/main" val="24963056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Directed ties AKA arcs, they show a clear sender and receiver; can sometimes mean hierarchy</a:t>
            </a:r>
          </a:p>
          <a:p>
            <a:r>
              <a:rPr lang="en-US" dirty="0"/>
              <a:t>Undirected ties AKA edges, where there is a tie between two nodes without a clear direction</a:t>
            </a:r>
          </a:p>
          <a:p>
            <a:endParaRPr lang="en-US" dirty="0"/>
          </a:p>
          <a:p>
            <a:r>
              <a:rPr lang="en-US" b="0" i="0" dirty="0">
                <a:solidFill>
                  <a:srgbClr val="3C484E"/>
                </a:solidFill>
                <a:effectLst/>
                <a:latin typeface="Arial" panose="020B0604020202020204" pitchFamily="34" charset="0"/>
              </a:rPr>
              <a:t>unweighted graphs, if there is a connection between vertex </a:t>
            </a:r>
            <a:r>
              <a:rPr lang="en-US" b="0" i="0" dirty="0" err="1">
                <a:solidFill>
                  <a:srgbClr val="3C484E"/>
                </a:solidFill>
                <a:effectLst/>
                <a:latin typeface="Arial" panose="020B0604020202020204" pitchFamily="34" charset="0"/>
              </a:rPr>
              <a:t>i</a:t>
            </a:r>
            <a:r>
              <a:rPr lang="en-US" b="0" i="0" dirty="0">
                <a:solidFill>
                  <a:srgbClr val="3C484E"/>
                </a:solidFill>
                <a:effectLst/>
                <a:latin typeface="Arial" panose="020B0604020202020204" pitchFamily="34" charset="0"/>
              </a:rPr>
              <a:t> and j, then the value of the cell [</a:t>
            </a:r>
            <a:r>
              <a:rPr lang="en-US" b="0" i="0" dirty="0" err="1">
                <a:solidFill>
                  <a:srgbClr val="3C484E"/>
                </a:solidFill>
                <a:effectLst/>
                <a:latin typeface="Arial" panose="020B0604020202020204" pitchFamily="34" charset="0"/>
              </a:rPr>
              <a:t>i,j</a:t>
            </a:r>
            <a:r>
              <a:rPr lang="en-US" b="0" i="0" dirty="0">
                <a:solidFill>
                  <a:srgbClr val="3C484E"/>
                </a:solidFill>
                <a:effectLst/>
                <a:latin typeface="Arial" panose="020B0604020202020204" pitchFamily="34" charset="0"/>
              </a:rPr>
              <a:t>] will equal 1, if there is not a connection, it will equal 0. </a:t>
            </a:r>
          </a:p>
          <a:p>
            <a:r>
              <a:rPr lang="en-US" b="0" i="0" dirty="0">
                <a:solidFill>
                  <a:srgbClr val="3C484E"/>
                </a:solidFill>
                <a:effectLst/>
                <a:latin typeface="Arial" panose="020B0604020202020204" pitchFamily="34" charset="0"/>
              </a:rPr>
              <a:t>Weighted graphs, the value of 1 is replaced with the "cost" of the edge, and the connectionless cells can be changed to the infinity symbol</a:t>
            </a:r>
            <a:endParaRPr lang="en-US" dirty="0"/>
          </a:p>
          <a:p>
            <a:endParaRPr lang="en-US" dirty="0"/>
          </a:p>
          <a:p>
            <a:r>
              <a:rPr lang="en-US" dirty="0"/>
              <a:t>https://iq.opengenus.org/adjacency-matrix/#:~:text=An%20adjacency%20matrix%20is%20a,connection%2C%20it%20will%20equal%200.</a:t>
            </a:r>
          </a:p>
        </p:txBody>
      </p:sp>
      <p:sp>
        <p:nvSpPr>
          <p:cNvPr id="4" name="Slide Number Placeholder 3"/>
          <p:cNvSpPr>
            <a:spLocks noGrp="1"/>
          </p:cNvSpPr>
          <p:nvPr>
            <p:ph type="sldNum" sz="quarter" idx="5"/>
          </p:nvPr>
        </p:nvSpPr>
        <p:spPr/>
        <p:txBody>
          <a:bodyPr/>
          <a:lstStyle/>
          <a:p>
            <a:fld id="{ADCFA0C5-9146-4719-BC78-6B1BD3C833AC}" type="slidenum">
              <a:rPr lang="en-US" smtClean="0"/>
              <a:t>5</a:t>
            </a:fld>
            <a:endParaRPr lang="en-US"/>
          </a:p>
        </p:txBody>
      </p:sp>
    </p:spTree>
    <p:extLst>
      <p:ext uri="{BB962C8B-B14F-4D97-AF65-F5344CB8AC3E}">
        <p14:creationId xmlns:p14="http://schemas.microsoft.com/office/powerpoint/2010/main" val="32385403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Unipartite network has one set, whereas a bipartite network has two disjoint independent sets that connect to each other. </a:t>
            </a:r>
          </a:p>
          <a:p>
            <a:r>
              <a:rPr lang="en-US" dirty="0"/>
              <a:t>Note, every edge must connect a node from both sets.</a:t>
            </a:r>
          </a:p>
        </p:txBody>
      </p:sp>
      <p:sp>
        <p:nvSpPr>
          <p:cNvPr id="4" name="Slide Number Placeholder 3"/>
          <p:cNvSpPr>
            <a:spLocks noGrp="1"/>
          </p:cNvSpPr>
          <p:nvPr>
            <p:ph type="sldNum" sz="quarter" idx="5"/>
          </p:nvPr>
        </p:nvSpPr>
        <p:spPr/>
        <p:txBody>
          <a:bodyPr/>
          <a:lstStyle/>
          <a:p>
            <a:fld id="{ADCFA0C5-9146-4719-BC78-6B1BD3C833AC}" type="slidenum">
              <a:rPr lang="en-US" smtClean="0"/>
              <a:t>6</a:t>
            </a:fld>
            <a:endParaRPr lang="en-US"/>
          </a:p>
        </p:txBody>
      </p:sp>
    </p:spTree>
    <p:extLst>
      <p:ext uri="{BB962C8B-B14F-4D97-AF65-F5344CB8AC3E}">
        <p14:creationId xmlns:p14="http://schemas.microsoft.com/office/powerpoint/2010/main" val="26436019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Hypergraph is a generalization of a graph in which an edge can join any number of vertices. In contrast, in an ordinary graph, an edge connects exactly two vertices.</a:t>
            </a:r>
          </a:p>
          <a:p>
            <a:r>
              <a:rPr lang="en-US" b="0" i="0" dirty="0">
                <a:solidFill>
                  <a:srgbClr val="5F6368"/>
                </a:solidFill>
                <a:effectLst/>
                <a:latin typeface="+mn-lt"/>
              </a:rPr>
              <a:t>Multigraph</a:t>
            </a:r>
            <a:r>
              <a:rPr lang="en-US" b="0" i="0" dirty="0">
                <a:solidFill>
                  <a:srgbClr val="4D5156"/>
                </a:solidFill>
                <a:effectLst/>
                <a:latin typeface="+mn-lt"/>
              </a:rPr>
              <a:t> is a Graph where multiple parallel edges can connect the same nodes; </a:t>
            </a:r>
            <a:r>
              <a:rPr lang="en-US" b="0" i="0" dirty="0">
                <a:solidFill>
                  <a:srgbClr val="404040"/>
                </a:solidFill>
                <a:effectLst/>
                <a:latin typeface="Lato"/>
              </a:rPr>
              <a:t>holds undirected edges and self loops are allowed.</a:t>
            </a:r>
            <a:endParaRPr lang="en-US" b="0" dirty="0">
              <a:latin typeface="+mn-lt"/>
            </a:endParaRPr>
          </a:p>
        </p:txBody>
      </p:sp>
      <p:sp>
        <p:nvSpPr>
          <p:cNvPr id="4" name="Slide Number Placeholder 3"/>
          <p:cNvSpPr>
            <a:spLocks noGrp="1"/>
          </p:cNvSpPr>
          <p:nvPr>
            <p:ph type="sldNum" sz="quarter" idx="5"/>
          </p:nvPr>
        </p:nvSpPr>
        <p:spPr/>
        <p:txBody>
          <a:bodyPr/>
          <a:lstStyle/>
          <a:p>
            <a:fld id="{ADCFA0C5-9146-4719-BC78-6B1BD3C833AC}" type="slidenum">
              <a:rPr lang="en-US" smtClean="0"/>
              <a:t>7</a:t>
            </a:fld>
            <a:endParaRPr lang="en-US"/>
          </a:p>
        </p:txBody>
      </p:sp>
    </p:spTree>
    <p:extLst>
      <p:ext uri="{BB962C8B-B14F-4D97-AF65-F5344CB8AC3E}">
        <p14:creationId xmlns:p14="http://schemas.microsoft.com/office/powerpoint/2010/main" val="36242227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Edgelists</a:t>
            </a:r>
            <a:r>
              <a:rPr lang="en-US" dirty="0"/>
              <a:t> list every tie in the network; each row corresponds to a tie that goes from the node listed in the first column to the node listed in the second. </a:t>
            </a:r>
            <a:r>
              <a:rPr lang="en-US" dirty="0" err="1"/>
              <a:t>Edgelists</a:t>
            </a:r>
            <a:r>
              <a:rPr lang="en-US" dirty="0"/>
              <a:t> are usually more efficient for large networks</a:t>
            </a:r>
          </a:p>
          <a:p>
            <a:endParaRPr lang="en-US" dirty="0"/>
          </a:p>
          <a:p>
            <a:endParaRPr lang="en-US" dirty="0"/>
          </a:p>
          <a:p>
            <a:r>
              <a:rPr lang="en-US" dirty="0"/>
              <a:t>Adjacency matrices, AKA </a:t>
            </a:r>
            <a:r>
              <a:rPr lang="en-US" dirty="0" err="1"/>
              <a:t>sociomatricies</a:t>
            </a:r>
            <a:r>
              <a:rPr lang="en-US" dirty="0"/>
              <a:t> are square matrices where 1 indicated a tie between two nodes and 0 indicates no ties. You start with the rows that send the information and columns receive the information.</a:t>
            </a:r>
          </a:p>
          <a:p>
            <a:r>
              <a:rPr lang="en-US" dirty="0"/>
              <a:t>If a network is non-directed, then the </a:t>
            </a:r>
            <a:r>
              <a:rPr lang="en-US" dirty="0" err="1"/>
              <a:t>sociomatrix</a:t>
            </a:r>
            <a:r>
              <a:rPr lang="en-US" dirty="0"/>
              <a:t> would be symmetric and diagonal. For a simple network there are no self loops, where a tie connects back to its own node, for example, here is a simple non-directed adjacency matrix.</a:t>
            </a:r>
          </a:p>
          <a:p>
            <a:endParaRPr lang="en-US" dirty="0"/>
          </a:p>
        </p:txBody>
      </p:sp>
      <p:sp>
        <p:nvSpPr>
          <p:cNvPr id="4" name="Slide Number Placeholder 3"/>
          <p:cNvSpPr>
            <a:spLocks noGrp="1"/>
          </p:cNvSpPr>
          <p:nvPr>
            <p:ph type="sldNum" sz="quarter" idx="5"/>
          </p:nvPr>
        </p:nvSpPr>
        <p:spPr/>
        <p:txBody>
          <a:bodyPr/>
          <a:lstStyle/>
          <a:p>
            <a:fld id="{ADCFA0C5-9146-4719-BC78-6B1BD3C833AC}" type="slidenum">
              <a:rPr lang="en-US" smtClean="0"/>
              <a:t>8</a:t>
            </a:fld>
            <a:endParaRPr lang="en-US"/>
          </a:p>
        </p:txBody>
      </p:sp>
    </p:spTree>
    <p:extLst>
      <p:ext uri="{BB962C8B-B14F-4D97-AF65-F5344CB8AC3E}">
        <p14:creationId xmlns:p14="http://schemas.microsoft.com/office/powerpoint/2010/main" val="24389961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https://www.ebi.ac.uk/training/online/courses/network-analysis-of-protein-interaction-data-an-introduction/introduction-to-graph-theory/graph-theory-adjacency-matrices/</a:t>
            </a:r>
          </a:p>
        </p:txBody>
      </p:sp>
      <p:sp>
        <p:nvSpPr>
          <p:cNvPr id="4" name="Slide Number Placeholder 3"/>
          <p:cNvSpPr>
            <a:spLocks noGrp="1"/>
          </p:cNvSpPr>
          <p:nvPr>
            <p:ph type="sldNum" sz="quarter" idx="5"/>
          </p:nvPr>
        </p:nvSpPr>
        <p:spPr/>
        <p:txBody>
          <a:bodyPr/>
          <a:lstStyle/>
          <a:p>
            <a:fld id="{ADCFA0C5-9146-4719-BC78-6B1BD3C833AC}" type="slidenum">
              <a:rPr lang="en-US" smtClean="0"/>
              <a:t>9</a:t>
            </a:fld>
            <a:endParaRPr lang="en-US"/>
          </a:p>
        </p:txBody>
      </p:sp>
    </p:spTree>
    <p:extLst>
      <p:ext uri="{BB962C8B-B14F-4D97-AF65-F5344CB8AC3E}">
        <p14:creationId xmlns:p14="http://schemas.microsoft.com/office/powerpoint/2010/main" val="20976853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6B903827-D1EC-4704-BE7A-4CCA5AC5F329}" type="datetime1">
              <a:rPr lang="en-US" smtClean="0"/>
              <a:t>5/23/2022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4AAA300-FDA1-4D7C-B970-C92F445BB6E9}" type="slidenum">
              <a:rPr lang="en-US" smtClean="0"/>
              <a:t>‹#›</a:t>
            </a:fld>
            <a:endParaRPr lang="en-US"/>
          </a:p>
        </p:txBody>
      </p:sp>
    </p:spTree>
    <p:extLst>
      <p:ext uri="{BB962C8B-B14F-4D97-AF65-F5344CB8AC3E}">
        <p14:creationId xmlns:p14="http://schemas.microsoft.com/office/powerpoint/2010/main" val="42403168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D545148-03A7-4BF9-BAFB-74EC7CC3C9FA}" type="datetime1">
              <a:rPr lang="en-US" smtClean="0"/>
              <a:t>5/23/2022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4AAA300-FDA1-4D7C-B970-C92F445BB6E9}" type="slidenum">
              <a:rPr lang="en-US" smtClean="0"/>
              <a:t>‹#›</a:t>
            </a:fld>
            <a:endParaRPr lang="en-US"/>
          </a:p>
        </p:txBody>
      </p:sp>
    </p:spTree>
    <p:extLst>
      <p:ext uri="{BB962C8B-B14F-4D97-AF65-F5344CB8AC3E}">
        <p14:creationId xmlns:p14="http://schemas.microsoft.com/office/powerpoint/2010/main" val="27897277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E6E03AF-CFD2-4349-99FD-F40CBF1FB5E1}" type="datetime1">
              <a:rPr lang="en-US" smtClean="0"/>
              <a:t>5/23/2022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4AAA300-FDA1-4D7C-B970-C92F445BB6E9}" type="slidenum">
              <a:rPr lang="en-US" smtClean="0"/>
              <a:t>‹#›</a:t>
            </a:fld>
            <a:endParaRPr lang="en-US"/>
          </a:p>
        </p:txBody>
      </p:sp>
    </p:spTree>
    <p:extLst>
      <p:ext uri="{BB962C8B-B14F-4D97-AF65-F5344CB8AC3E}">
        <p14:creationId xmlns:p14="http://schemas.microsoft.com/office/powerpoint/2010/main" val="4521169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6EDE96D-C2E9-4D48-8DF4-42C944800EF3}" type="datetime1">
              <a:rPr lang="en-US" smtClean="0"/>
              <a:t>5/23/2022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4AAA300-FDA1-4D7C-B970-C92F445BB6E9}" type="slidenum">
              <a:rPr lang="en-US" smtClean="0"/>
              <a:t>‹#›</a:t>
            </a:fld>
            <a:endParaRPr lang="en-US"/>
          </a:p>
        </p:txBody>
      </p:sp>
    </p:spTree>
    <p:extLst>
      <p:ext uri="{BB962C8B-B14F-4D97-AF65-F5344CB8AC3E}">
        <p14:creationId xmlns:p14="http://schemas.microsoft.com/office/powerpoint/2010/main" val="15793044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8DFEB75-5B19-4F46-8E10-D945680AD9DF}" type="datetime1">
              <a:rPr lang="en-US" smtClean="0"/>
              <a:t>5/23/2022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4AAA300-FDA1-4D7C-B970-C92F445BB6E9}" type="slidenum">
              <a:rPr lang="en-US" smtClean="0"/>
              <a:t>‹#›</a:t>
            </a:fld>
            <a:endParaRPr lang="en-US"/>
          </a:p>
        </p:txBody>
      </p:sp>
    </p:spTree>
    <p:extLst>
      <p:ext uri="{BB962C8B-B14F-4D97-AF65-F5344CB8AC3E}">
        <p14:creationId xmlns:p14="http://schemas.microsoft.com/office/powerpoint/2010/main" val="37762655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5611222-E6F9-4914-A799-9B211D29CE60}" type="datetime1">
              <a:rPr lang="en-US" smtClean="0"/>
              <a:t>5/23/2022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4AAA300-FDA1-4D7C-B970-C92F445BB6E9}" type="slidenum">
              <a:rPr lang="en-US" smtClean="0"/>
              <a:t>‹#›</a:t>
            </a:fld>
            <a:endParaRPr lang="en-US"/>
          </a:p>
        </p:txBody>
      </p:sp>
    </p:spTree>
    <p:extLst>
      <p:ext uri="{BB962C8B-B14F-4D97-AF65-F5344CB8AC3E}">
        <p14:creationId xmlns:p14="http://schemas.microsoft.com/office/powerpoint/2010/main" val="12879864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233A630-5057-41C1-9B2D-ACF7359E5085}" type="datetime1">
              <a:rPr lang="en-US" smtClean="0"/>
              <a:t>5/23/2022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4AAA300-FDA1-4D7C-B970-C92F445BB6E9}" type="slidenum">
              <a:rPr lang="en-US" smtClean="0"/>
              <a:t>‹#›</a:t>
            </a:fld>
            <a:endParaRPr lang="en-US"/>
          </a:p>
        </p:txBody>
      </p:sp>
    </p:spTree>
    <p:extLst>
      <p:ext uri="{BB962C8B-B14F-4D97-AF65-F5344CB8AC3E}">
        <p14:creationId xmlns:p14="http://schemas.microsoft.com/office/powerpoint/2010/main" val="29528643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0E40FE3-4796-4F3A-B0CD-5A924BEE9F3F}" type="datetime1">
              <a:rPr lang="en-US" smtClean="0"/>
              <a:t>5/23/2022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4AAA300-FDA1-4D7C-B970-C92F445BB6E9}" type="slidenum">
              <a:rPr lang="en-US" smtClean="0"/>
              <a:t>‹#›</a:t>
            </a:fld>
            <a:endParaRPr lang="en-US"/>
          </a:p>
        </p:txBody>
      </p:sp>
    </p:spTree>
    <p:extLst>
      <p:ext uri="{BB962C8B-B14F-4D97-AF65-F5344CB8AC3E}">
        <p14:creationId xmlns:p14="http://schemas.microsoft.com/office/powerpoint/2010/main" val="34083106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77CF56A-DFDC-4611-9DA8-DA1DE90598F9}" type="datetime1">
              <a:rPr lang="en-US" smtClean="0"/>
              <a:t>5/23/2022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4AAA300-FDA1-4D7C-B970-C92F445BB6E9}" type="slidenum">
              <a:rPr lang="en-US" smtClean="0"/>
              <a:t>‹#›</a:t>
            </a:fld>
            <a:endParaRPr lang="en-US"/>
          </a:p>
        </p:txBody>
      </p:sp>
    </p:spTree>
    <p:extLst>
      <p:ext uri="{BB962C8B-B14F-4D97-AF65-F5344CB8AC3E}">
        <p14:creationId xmlns:p14="http://schemas.microsoft.com/office/powerpoint/2010/main" val="40135287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EA92D82-C750-4991-9955-EE5A23012F8D}" type="datetime1">
              <a:rPr lang="en-US" smtClean="0"/>
              <a:t>5/23/2022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4AAA300-FDA1-4D7C-B970-C92F445BB6E9}" type="slidenum">
              <a:rPr lang="en-US" smtClean="0"/>
              <a:t>‹#›</a:t>
            </a:fld>
            <a:endParaRPr lang="en-US"/>
          </a:p>
        </p:txBody>
      </p:sp>
    </p:spTree>
    <p:extLst>
      <p:ext uri="{BB962C8B-B14F-4D97-AF65-F5344CB8AC3E}">
        <p14:creationId xmlns:p14="http://schemas.microsoft.com/office/powerpoint/2010/main" val="34290095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A14B948-3EA5-4E5D-8665-5D92B033AC39}" type="datetime1">
              <a:rPr lang="en-US" smtClean="0"/>
              <a:t>5/23/2022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4AAA300-FDA1-4D7C-B970-C92F445BB6E9}" type="slidenum">
              <a:rPr lang="en-US" smtClean="0"/>
              <a:t>‹#›</a:t>
            </a:fld>
            <a:endParaRPr lang="en-US"/>
          </a:p>
        </p:txBody>
      </p:sp>
    </p:spTree>
    <p:extLst>
      <p:ext uri="{BB962C8B-B14F-4D97-AF65-F5344CB8AC3E}">
        <p14:creationId xmlns:p14="http://schemas.microsoft.com/office/powerpoint/2010/main" val="26070938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1A1C782-6435-444B-B9F0-ACE1DFD34395}" type="datetime1">
              <a:rPr lang="en-US" smtClean="0"/>
              <a:t>5/23/2022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4AAA300-FDA1-4D7C-B970-C92F445BB6E9}" type="slidenum">
              <a:rPr lang="en-US" smtClean="0"/>
              <a:t>‹#›</a:t>
            </a:fld>
            <a:endParaRPr lang="en-US"/>
          </a:p>
        </p:txBody>
      </p:sp>
    </p:spTree>
    <p:extLst>
      <p:ext uri="{BB962C8B-B14F-4D97-AF65-F5344CB8AC3E}">
        <p14:creationId xmlns:p14="http://schemas.microsoft.com/office/powerpoint/2010/main" val="2415551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4.jpe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gif"/><Relationship Id="rId4" Type="http://schemas.openxmlformats.org/officeDocument/2006/relationships/image" Target="../media/image2.gif"/></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hyperlink" Target="http://www.bbc.co.uk/london/travel/downloads/tube_map.html" TargetMode="External"/><Relationship Id="rId2" Type="http://schemas.openxmlformats.org/officeDocument/2006/relationships/hyperlink" Target="https://brettsadler77.wordpress.com/2013/10/28/linkedin-maps-visualise-your-network/" TargetMode="External"/><Relationship Id="rId1" Type="http://schemas.openxmlformats.org/officeDocument/2006/relationships/slideLayout" Target="../slideLayouts/slideLayout1.xml"/><Relationship Id="rId6" Type="http://schemas.openxmlformats.org/officeDocument/2006/relationships/hyperlink" Target="http://mae.engr.ucdavis.edu/dsouza/Classes/S18-ECS253/Lectures/communities2018.pdf" TargetMode="External"/><Relationship Id="rId5" Type="http://schemas.openxmlformats.org/officeDocument/2006/relationships/hyperlink" Target="https://www.researchgate.net/figure/Food-web-linkages-in-the-HB-ecosystem-with-respect-to-trophic-level-horizontal-lines_fig5_313557078" TargetMode="External"/><Relationship Id="rId4" Type="http://schemas.openxmlformats.org/officeDocument/2006/relationships/hyperlink" Target="https://nicolasrapp.com/studio/portfolio/the-shipping-news/"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5.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FFD48BC7-DC40-47DE-87EE-9F4B6ECB9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8" name="Freeform: Shape 37">
            <a:extLst>
              <a:ext uri="{FF2B5EF4-FFF2-40B4-BE49-F238E27FC236}">
                <a16:creationId xmlns:a16="http://schemas.microsoft.com/office/drawing/2014/main" id="{E502BBC7-2C76-46F3-BC24-5985BC13D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4425" y="0"/>
            <a:ext cx="9963150"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solidFill>
              <a:srgbClr val="EFEFEF"/>
            </a:solidFill>
          </a:ln>
          <a:effectLst>
            <a:outerShdw blurRad="139700" sx="102000" sy="102000" algn="ctr" rotWithShape="0">
              <a:schemeClr val="bg1">
                <a:lumMod val="85000"/>
                <a:alpha val="3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40" name="Freeform: Shape 39">
            <a:extLst>
              <a:ext uri="{FF2B5EF4-FFF2-40B4-BE49-F238E27FC236}">
                <a16:creationId xmlns:a16="http://schemas.microsoft.com/office/drawing/2014/main" id="{C7F28D52-2A5F-4D23-81AE-7CB8B591C7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1664" y="0"/>
            <a:ext cx="9948672"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el 1"/>
          <p:cNvSpPr>
            <a:spLocks noGrp="1"/>
          </p:cNvSpPr>
          <p:nvPr>
            <p:ph type="ctrTitle"/>
          </p:nvPr>
        </p:nvSpPr>
        <p:spPr>
          <a:xfrm>
            <a:off x="1524003" y="1999615"/>
            <a:ext cx="9144000" cy="2764028"/>
          </a:xfrm>
        </p:spPr>
        <p:txBody>
          <a:bodyPr anchor="ctr">
            <a:normAutofit/>
          </a:bodyPr>
          <a:lstStyle/>
          <a:p>
            <a:r>
              <a:rPr lang="en-US" sz="7200"/>
              <a:t>An Introduction to Network Analysis in R</a:t>
            </a:r>
            <a:endParaRPr lang="de-CH" sz="7200"/>
          </a:p>
        </p:txBody>
      </p:sp>
      <p:sp>
        <p:nvSpPr>
          <p:cNvPr id="3" name="Untertitel 2"/>
          <p:cNvSpPr>
            <a:spLocks noGrp="1"/>
          </p:cNvSpPr>
          <p:nvPr>
            <p:ph type="subTitle" idx="1"/>
          </p:nvPr>
        </p:nvSpPr>
        <p:spPr>
          <a:xfrm>
            <a:off x="1966912" y="5645150"/>
            <a:ext cx="8258176" cy="631825"/>
          </a:xfrm>
        </p:spPr>
        <p:txBody>
          <a:bodyPr anchor="ctr">
            <a:normAutofit/>
          </a:bodyPr>
          <a:lstStyle/>
          <a:p>
            <a:r>
              <a:rPr lang="de-CH" sz="1500" dirty="0"/>
              <a:t>Laura W. Dozal</a:t>
            </a:r>
          </a:p>
          <a:p>
            <a:r>
              <a:rPr lang="de-CH" sz="1500" dirty="0"/>
              <a:t>RezBaz 2022</a:t>
            </a:r>
          </a:p>
        </p:txBody>
      </p:sp>
      <p:sp>
        <p:nvSpPr>
          <p:cNvPr id="42" name="Rectangle 41">
            <a:extLst>
              <a:ext uri="{FF2B5EF4-FFF2-40B4-BE49-F238E27FC236}">
                <a16:creationId xmlns:a16="http://schemas.microsoft.com/office/drawing/2014/main" id="{3629484E-3792-4B3D-89AD-7C8A1ED0E0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0" y="5524786"/>
            <a:ext cx="4754880" cy="274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Slide Number Placeholder 4"/>
          <p:cNvSpPr>
            <a:spLocks noGrp="1"/>
          </p:cNvSpPr>
          <p:nvPr>
            <p:ph type="sldNum" sz="quarter" idx="12"/>
          </p:nvPr>
        </p:nvSpPr>
        <p:spPr>
          <a:xfrm>
            <a:off x="10489019" y="6356350"/>
            <a:ext cx="1268818" cy="365125"/>
          </a:xfrm>
        </p:spPr>
        <p:txBody>
          <a:bodyPr>
            <a:normAutofit/>
          </a:bodyPr>
          <a:lstStyle/>
          <a:p>
            <a:pPr>
              <a:spcAft>
                <a:spcPts val="600"/>
              </a:spcAft>
            </a:pPr>
            <a:fld id="{24AAA300-FDA1-4D7C-B970-C92F445BB6E9}" type="slidenum">
              <a:rPr lang="en-US">
                <a:solidFill>
                  <a:schemeClr val="tx1">
                    <a:lumMod val="50000"/>
                    <a:lumOff val="50000"/>
                  </a:schemeClr>
                </a:solidFill>
              </a:rPr>
              <a:pPr>
                <a:spcAft>
                  <a:spcPts val="600"/>
                </a:spcAft>
              </a:pPr>
              <a:t>1</a:t>
            </a:fld>
            <a:endParaRPr lang="en-US">
              <a:solidFill>
                <a:schemeClr val="tx1">
                  <a:lumMod val="50000"/>
                  <a:lumOff val="50000"/>
                </a:schemeClr>
              </a:solidFill>
            </a:endParaRPr>
          </a:p>
        </p:txBody>
      </p:sp>
      <p:sp>
        <p:nvSpPr>
          <p:cNvPr id="6" name="TextBox 5"/>
          <p:cNvSpPr txBox="1"/>
          <p:nvPr/>
        </p:nvSpPr>
        <p:spPr>
          <a:xfrm>
            <a:off x="10979063" y="6356350"/>
            <a:ext cx="501041" cy="369332"/>
          </a:xfrm>
          <a:prstGeom prst="rect">
            <a:avLst/>
          </a:prstGeom>
          <a:solidFill>
            <a:schemeClr val="bg1"/>
          </a:solidFill>
        </p:spPr>
        <p:txBody>
          <a:bodyPr wrap="square" rtlCol="0">
            <a:spAutoFit/>
          </a:bodyPr>
          <a:lstStyle/>
          <a:p>
            <a:endParaRPr lang="en-US" dirty="0"/>
          </a:p>
        </p:txBody>
      </p:sp>
    </p:spTree>
    <p:extLst>
      <p:ext uri="{BB962C8B-B14F-4D97-AF65-F5344CB8AC3E}">
        <p14:creationId xmlns:p14="http://schemas.microsoft.com/office/powerpoint/2010/main" val="1635636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7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1000"/>
                                  </p:stCondLst>
                                  <p:iterate>
                                    <p:tmPct val="10000"/>
                                  </p:iterate>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7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730776" y="324382"/>
            <a:ext cx="1705916" cy="369332"/>
          </a:xfrm>
          <a:prstGeom prst="rect">
            <a:avLst/>
          </a:prstGeom>
          <a:noFill/>
        </p:spPr>
        <p:txBody>
          <a:bodyPr wrap="none" rtlCol="0">
            <a:spAutoFit/>
          </a:bodyPr>
          <a:lstStyle/>
          <a:p>
            <a:r>
              <a:rPr lang="en-US" dirty="0"/>
              <a:t>Today’s network</a:t>
            </a:r>
          </a:p>
        </p:txBody>
      </p:sp>
      <p:pic>
        <p:nvPicPr>
          <p:cNvPr id="2" name="Picture 1"/>
          <p:cNvPicPr>
            <a:picLocks noChangeAspect="1"/>
          </p:cNvPicPr>
          <p:nvPr/>
        </p:nvPicPr>
        <p:blipFill rotWithShape="1">
          <a:blip r:embed="rId3"/>
          <a:srcRect b="23026"/>
          <a:stretch/>
        </p:blipFill>
        <p:spPr>
          <a:xfrm>
            <a:off x="5025483" y="693714"/>
            <a:ext cx="1887391" cy="3519237"/>
          </a:xfrm>
          <a:prstGeom prst="rect">
            <a:avLst/>
          </a:prstGeom>
        </p:spPr>
      </p:pic>
      <p:sp>
        <p:nvSpPr>
          <p:cNvPr id="5" name="TextBox 4"/>
          <p:cNvSpPr txBox="1"/>
          <p:nvPr/>
        </p:nvSpPr>
        <p:spPr>
          <a:xfrm>
            <a:off x="5017964" y="4825631"/>
            <a:ext cx="3789820" cy="1323439"/>
          </a:xfrm>
          <a:prstGeom prst="rect">
            <a:avLst/>
          </a:prstGeom>
          <a:noFill/>
        </p:spPr>
        <p:txBody>
          <a:bodyPr wrap="none" rtlCol="0">
            <a:spAutoFit/>
          </a:bodyPr>
          <a:lstStyle/>
          <a:p>
            <a:r>
              <a:rPr lang="en-US" sz="1600" i="1" u="sng" dirty="0"/>
              <a:t>Questions </a:t>
            </a:r>
          </a:p>
          <a:p>
            <a:pPr marL="342900" indent="-342900">
              <a:buAutoNum type="arabicParenBoth"/>
            </a:pPr>
            <a:r>
              <a:rPr lang="en-US" sz="1600" i="1" dirty="0"/>
              <a:t>What are the formats called? A?, B?</a:t>
            </a:r>
          </a:p>
          <a:p>
            <a:pPr marL="342900" indent="-342900">
              <a:buAutoNum type="arabicParenBoth"/>
            </a:pPr>
            <a:r>
              <a:rPr lang="en-US" sz="1600" i="1" dirty="0"/>
              <a:t>Is this network directed or undirected? </a:t>
            </a:r>
          </a:p>
          <a:p>
            <a:pPr marL="342900" indent="-342900">
              <a:buAutoNum type="arabicParenBoth"/>
            </a:pPr>
            <a:r>
              <a:rPr lang="en-US" sz="1600" i="1" dirty="0"/>
              <a:t>Weighted or unweighted? </a:t>
            </a:r>
          </a:p>
          <a:p>
            <a:pPr marL="342900" indent="-342900">
              <a:buAutoNum type="arabicParenBoth"/>
            </a:pPr>
            <a:r>
              <a:rPr lang="en-US" sz="1600" i="1" dirty="0"/>
              <a:t>Which format would you prefer? Why? </a:t>
            </a:r>
          </a:p>
        </p:txBody>
      </p:sp>
      <p:sp>
        <p:nvSpPr>
          <p:cNvPr id="7" name="TextBox 6"/>
          <p:cNvSpPr txBox="1"/>
          <p:nvPr/>
        </p:nvSpPr>
        <p:spPr>
          <a:xfrm>
            <a:off x="730776" y="1202805"/>
            <a:ext cx="3852100" cy="1815882"/>
          </a:xfrm>
          <a:prstGeom prst="rect">
            <a:avLst/>
          </a:prstGeom>
          <a:noFill/>
        </p:spPr>
        <p:txBody>
          <a:bodyPr wrap="square" rtlCol="0">
            <a:spAutoFit/>
          </a:bodyPr>
          <a:lstStyle/>
          <a:p>
            <a:pPr marL="285750" indent="-285750">
              <a:buFont typeface="Arial" panose="020B0604020202020204" pitchFamily="34" charset="0"/>
              <a:buChar char="•"/>
            </a:pPr>
            <a:r>
              <a:rPr lang="en-US" sz="1600" dirty="0"/>
              <a:t>Data from study by Zachary (1977) </a:t>
            </a:r>
          </a:p>
          <a:p>
            <a:pPr marL="285750" indent="-285750">
              <a:buFont typeface="Arial" panose="020B0604020202020204" pitchFamily="34" charset="0"/>
              <a:buChar char="•"/>
            </a:pPr>
            <a:r>
              <a:rPr lang="en-US" sz="1600" dirty="0"/>
              <a:t>Social network between members of a university karate club</a:t>
            </a:r>
          </a:p>
          <a:p>
            <a:pPr marL="285750" indent="-285750">
              <a:buFont typeface="Arial" panose="020B0604020202020204" pitchFamily="34" charset="0"/>
              <a:buChar char="•"/>
            </a:pPr>
            <a:r>
              <a:rPr lang="en-US" sz="1600" dirty="0"/>
              <a:t>Observed from 1970 to 1972</a:t>
            </a:r>
          </a:p>
          <a:p>
            <a:pPr marL="285750" indent="-285750">
              <a:buFont typeface="Arial" panose="020B0604020202020204" pitchFamily="34" charset="0"/>
              <a:buChar char="•"/>
            </a:pPr>
            <a:r>
              <a:rPr lang="en-US" sz="1600" dirty="0"/>
              <a:t>Two individuals are linked, if they regularly interact </a:t>
            </a:r>
            <a:r>
              <a:rPr lang="en-US" sz="1600" b="1" i="1" dirty="0"/>
              <a:t>outside</a:t>
            </a:r>
            <a:r>
              <a:rPr lang="en-US" sz="1600" dirty="0"/>
              <a:t> of the karate club </a:t>
            </a:r>
          </a:p>
        </p:txBody>
      </p:sp>
      <p:sp>
        <p:nvSpPr>
          <p:cNvPr id="4" name="Slide Number Placeholder 3"/>
          <p:cNvSpPr>
            <a:spLocks noGrp="1"/>
          </p:cNvSpPr>
          <p:nvPr>
            <p:ph type="sldNum" sz="quarter" idx="12"/>
          </p:nvPr>
        </p:nvSpPr>
        <p:spPr/>
        <p:txBody>
          <a:bodyPr/>
          <a:lstStyle/>
          <a:p>
            <a:fld id="{24AAA300-FDA1-4D7C-B970-C92F445BB6E9}" type="slidenum">
              <a:rPr lang="en-US" smtClean="0"/>
              <a:t>10</a:t>
            </a:fld>
            <a:endParaRPr lang="en-US"/>
          </a:p>
        </p:txBody>
      </p:sp>
      <p:sp>
        <p:nvSpPr>
          <p:cNvPr id="8" name="TextBox 7"/>
          <p:cNvSpPr txBox="1"/>
          <p:nvPr/>
        </p:nvSpPr>
        <p:spPr>
          <a:xfrm>
            <a:off x="5823285" y="4312967"/>
            <a:ext cx="317716" cy="369332"/>
          </a:xfrm>
          <a:prstGeom prst="rect">
            <a:avLst/>
          </a:prstGeom>
          <a:noFill/>
        </p:spPr>
        <p:txBody>
          <a:bodyPr wrap="none" rtlCol="0">
            <a:spAutoFit/>
          </a:bodyPr>
          <a:lstStyle/>
          <a:p>
            <a:r>
              <a:rPr lang="en-US" dirty="0"/>
              <a:t>A</a:t>
            </a:r>
          </a:p>
        </p:txBody>
      </p:sp>
      <p:sp>
        <p:nvSpPr>
          <p:cNvPr id="14" name="TextBox 13"/>
          <p:cNvSpPr txBox="1"/>
          <p:nvPr/>
        </p:nvSpPr>
        <p:spPr>
          <a:xfrm>
            <a:off x="9445029" y="4312967"/>
            <a:ext cx="309700" cy="369332"/>
          </a:xfrm>
          <a:prstGeom prst="rect">
            <a:avLst/>
          </a:prstGeom>
          <a:noFill/>
        </p:spPr>
        <p:txBody>
          <a:bodyPr wrap="none" rtlCol="0">
            <a:spAutoFit/>
          </a:bodyPr>
          <a:lstStyle/>
          <a:p>
            <a:r>
              <a:rPr lang="en-US" dirty="0"/>
              <a:t>B</a:t>
            </a:r>
          </a:p>
        </p:txBody>
      </p:sp>
      <p:pic>
        <p:nvPicPr>
          <p:cNvPr id="15" name="Picture 14"/>
          <p:cNvPicPr>
            <a:picLocks noChangeAspect="1"/>
          </p:cNvPicPr>
          <p:nvPr/>
        </p:nvPicPr>
        <p:blipFill>
          <a:blip r:embed="rId4"/>
          <a:stretch>
            <a:fillRect/>
          </a:stretch>
        </p:blipFill>
        <p:spPr>
          <a:xfrm>
            <a:off x="7319387" y="1081732"/>
            <a:ext cx="4560983" cy="2743200"/>
          </a:xfrm>
          <a:prstGeom prst="rect">
            <a:avLst/>
          </a:prstGeom>
        </p:spPr>
      </p:pic>
      <p:sp>
        <p:nvSpPr>
          <p:cNvPr id="16" name="TextBox 15"/>
          <p:cNvSpPr txBox="1"/>
          <p:nvPr/>
        </p:nvSpPr>
        <p:spPr>
          <a:xfrm>
            <a:off x="535897" y="5030615"/>
            <a:ext cx="3683450" cy="1277273"/>
          </a:xfrm>
          <a:prstGeom prst="rect">
            <a:avLst/>
          </a:prstGeom>
          <a:noFill/>
          <a:ln>
            <a:solidFill>
              <a:schemeClr val="tx1"/>
            </a:solidFill>
            <a:prstDash val="lgDash"/>
          </a:ln>
        </p:spPr>
        <p:txBody>
          <a:bodyPr wrap="square" rtlCol="0">
            <a:spAutoFit/>
          </a:bodyPr>
          <a:lstStyle/>
          <a:p>
            <a:r>
              <a:rPr lang="en-US" sz="1100" dirty="0"/>
              <a:t>Note on dataset: </a:t>
            </a:r>
          </a:p>
          <a:p>
            <a:r>
              <a:rPr lang="en-US" sz="1100" dirty="0"/>
              <a:t>(1)</a:t>
            </a:r>
            <a:r>
              <a:rPr lang="de-CH" sz="1100" dirty="0"/>
              <a:t> Data was </a:t>
            </a:r>
            <a:r>
              <a:rPr lang="de-CH" sz="1100" dirty="0" err="1"/>
              <a:t>collected</a:t>
            </a:r>
            <a:r>
              <a:rPr lang="de-CH" sz="1100" dirty="0"/>
              <a:t> </a:t>
            </a:r>
            <a:r>
              <a:rPr lang="de-CH" sz="1100" dirty="0" err="1"/>
              <a:t>by</a:t>
            </a:r>
            <a:r>
              <a:rPr lang="de-CH" sz="1100" dirty="0"/>
              <a:t> Zachary (1977). The </a:t>
            </a:r>
            <a:r>
              <a:rPr lang="de-CH" sz="1100" dirty="0" err="1"/>
              <a:t>data</a:t>
            </a:r>
            <a:r>
              <a:rPr lang="de-CH" sz="1100" dirty="0"/>
              <a:t> </a:t>
            </a:r>
            <a:r>
              <a:rPr lang="de-CH" sz="1100" dirty="0" err="1"/>
              <a:t>as</a:t>
            </a:r>
            <a:r>
              <a:rPr lang="de-CH" sz="1100" dirty="0"/>
              <a:t> </a:t>
            </a:r>
            <a:r>
              <a:rPr lang="de-CH" sz="1100" dirty="0" err="1"/>
              <a:t>used</a:t>
            </a:r>
            <a:r>
              <a:rPr lang="de-CH" sz="1100" dirty="0"/>
              <a:t> in </a:t>
            </a:r>
            <a:r>
              <a:rPr lang="de-CH" sz="1100" dirty="0" err="1"/>
              <a:t>this</a:t>
            </a:r>
            <a:r>
              <a:rPr lang="de-CH" sz="1100" dirty="0"/>
              <a:t> </a:t>
            </a:r>
            <a:r>
              <a:rPr lang="de-CH" sz="1100" dirty="0" err="1"/>
              <a:t>course</a:t>
            </a:r>
            <a:r>
              <a:rPr lang="de-CH" sz="1100" dirty="0"/>
              <a:t> was </a:t>
            </a:r>
            <a:r>
              <a:rPr lang="de-CH" sz="1100" dirty="0" err="1"/>
              <a:t>taken</a:t>
            </a:r>
            <a:r>
              <a:rPr lang="de-CH" sz="1100" dirty="0"/>
              <a:t> </a:t>
            </a:r>
            <a:r>
              <a:rPr lang="de-CH" sz="1100" dirty="0" err="1"/>
              <a:t>from</a:t>
            </a:r>
            <a:r>
              <a:rPr lang="de-CH" sz="1100" dirty="0"/>
              <a:t> </a:t>
            </a:r>
            <a:r>
              <a:rPr lang="de-CH" sz="1100" dirty="0" err="1"/>
              <a:t>the</a:t>
            </a:r>
            <a:r>
              <a:rPr lang="de-CH" sz="1100" dirty="0"/>
              <a:t> R </a:t>
            </a:r>
            <a:r>
              <a:rPr lang="de-CH" sz="1100" dirty="0" err="1"/>
              <a:t>package</a:t>
            </a:r>
            <a:r>
              <a:rPr lang="de-CH" sz="1100" dirty="0"/>
              <a:t> </a:t>
            </a:r>
            <a:r>
              <a:rPr lang="de-CH" sz="1100" dirty="0" err="1"/>
              <a:t>igraphdata</a:t>
            </a:r>
            <a:r>
              <a:rPr lang="de-CH" sz="1100" dirty="0"/>
              <a:t> (</a:t>
            </a:r>
            <a:r>
              <a:rPr lang="de-CH" sz="1100" dirty="0" err="1"/>
              <a:t>Csardi</a:t>
            </a:r>
            <a:r>
              <a:rPr lang="de-CH" sz="1100" dirty="0"/>
              <a:t>, 2015). </a:t>
            </a:r>
            <a:r>
              <a:rPr lang="de-CH" sz="1100" dirty="0" err="1"/>
              <a:t>Infromation</a:t>
            </a:r>
            <a:r>
              <a:rPr lang="de-CH" sz="1100" dirty="0"/>
              <a:t> on </a:t>
            </a:r>
            <a:r>
              <a:rPr lang="de-CH" sz="1100" dirty="0" err="1"/>
              <a:t>node</a:t>
            </a:r>
            <a:r>
              <a:rPr lang="de-CH" sz="1100" dirty="0"/>
              <a:t> </a:t>
            </a:r>
            <a:r>
              <a:rPr lang="de-CH" sz="1100" dirty="0" err="1"/>
              <a:t>attributes</a:t>
            </a:r>
            <a:r>
              <a:rPr lang="de-CH" sz="1100" dirty="0"/>
              <a:t> was </a:t>
            </a:r>
            <a:r>
              <a:rPr lang="de-CH" sz="1100" dirty="0" err="1"/>
              <a:t>added</a:t>
            </a:r>
            <a:r>
              <a:rPr lang="de-CH" sz="1100" dirty="0"/>
              <a:t> </a:t>
            </a:r>
            <a:r>
              <a:rPr lang="de-CH" sz="1100" dirty="0" err="1"/>
              <a:t>from</a:t>
            </a:r>
            <a:r>
              <a:rPr lang="de-CH" sz="1100" dirty="0"/>
              <a:t> </a:t>
            </a:r>
            <a:r>
              <a:rPr lang="de-CH" sz="1100" dirty="0" err="1"/>
              <a:t>the</a:t>
            </a:r>
            <a:r>
              <a:rPr lang="de-CH" sz="1100" dirty="0"/>
              <a:t> original </a:t>
            </a:r>
            <a:r>
              <a:rPr lang="de-CH" sz="1100" dirty="0" err="1"/>
              <a:t>study</a:t>
            </a:r>
            <a:r>
              <a:rPr lang="de-CH" sz="1100" dirty="0"/>
              <a:t>. </a:t>
            </a:r>
            <a:endParaRPr lang="en-US" sz="1100" dirty="0"/>
          </a:p>
          <a:p>
            <a:r>
              <a:rPr lang="en-US" sz="1100" dirty="0"/>
              <a:t>(2) The original dataset does not contain any names. Names were added by LB for educational purposes and are random. </a:t>
            </a:r>
          </a:p>
        </p:txBody>
      </p:sp>
    </p:spTree>
    <p:extLst>
      <p:ext uri="{BB962C8B-B14F-4D97-AF65-F5344CB8AC3E}">
        <p14:creationId xmlns:p14="http://schemas.microsoft.com/office/powerpoint/2010/main" val="35317240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0" name="Rectangle 79">
            <a:extLst>
              <a:ext uri="{FF2B5EF4-FFF2-40B4-BE49-F238E27FC236}">
                <a16:creationId xmlns:a16="http://schemas.microsoft.com/office/drawing/2014/main" id="{5DCB5928-DC7D-4612-9922-441966E156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82" name="Freeform: Shape 81">
            <a:extLst>
              <a:ext uri="{FF2B5EF4-FFF2-40B4-BE49-F238E27FC236}">
                <a16:creationId xmlns:a16="http://schemas.microsoft.com/office/drawing/2014/main" id="{682C1161-1736-45EC-99B7-33F3CAE9D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rgbClr val="E6E6E6"/>
            </a:solidFill>
          </a:ln>
          <a:effectLst>
            <a:outerShdw blurRad="762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84" name="Freeform: Shape 83">
            <a:extLst>
              <a:ext uri="{FF2B5EF4-FFF2-40B4-BE49-F238E27FC236}">
                <a16:creationId xmlns:a16="http://schemas.microsoft.com/office/drawing/2014/main" id="{84D4DDB8-B68F-45B0-9F62-C4279996F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extBox 8"/>
          <p:cNvSpPr txBox="1"/>
          <p:nvPr/>
        </p:nvSpPr>
        <p:spPr>
          <a:xfrm>
            <a:off x="477981" y="1122363"/>
            <a:ext cx="4023360" cy="3204134"/>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4800" kern="1200">
                <a:solidFill>
                  <a:schemeClr val="tx1"/>
                </a:solidFill>
                <a:latin typeface="+mj-lt"/>
                <a:ea typeface="+mj-ea"/>
                <a:cs typeface="+mj-cs"/>
              </a:rPr>
              <a:t>Visualizing Networks</a:t>
            </a:r>
          </a:p>
        </p:txBody>
      </p:sp>
      <p:sp>
        <p:nvSpPr>
          <p:cNvPr id="86" name="Rectangle 85">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88" name="Rectangle 87">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3" name="Picture 12">
            <a:extLst>
              <a:ext uri="{FF2B5EF4-FFF2-40B4-BE49-F238E27FC236}">
                <a16:creationId xmlns:a16="http://schemas.microsoft.com/office/drawing/2014/main" id="{3D7F2256-2FAE-4522-8BC9-BAEA6F6ADBC9}"/>
              </a:ext>
            </a:extLst>
          </p:cNvPr>
          <p:cNvPicPr>
            <a:picLocks noChangeAspect="1"/>
          </p:cNvPicPr>
          <p:nvPr/>
        </p:nvPicPr>
        <p:blipFill>
          <a:blip r:embed="rId2">
            <a:extLst>
              <a:ext uri="{28A0092B-C50C-407E-A947-70E740481C1C}">
                <a14:useLocalDpi xmlns:a14="http://schemas.microsoft.com/office/drawing/2010/main" val="0"/>
              </a:ext>
            </a:extLst>
          </a:blip>
          <a:stretch/>
        </p:blipFill>
        <p:spPr>
          <a:xfrm>
            <a:off x="6313876" y="625684"/>
            <a:ext cx="4609795" cy="5455380"/>
          </a:xfrm>
          <a:prstGeom prst="rect">
            <a:avLst/>
          </a:prstGeom>
        </p:spPr>
      </p:pic>
      <p:sp>
        <p:nvSpPr>
          <p:cNvPr id="7" name="Slide Number Placeholder 6"/>
          <p:cNvSpPr>
            <a:spLocks noGrp="1"/>
          </p:cNvSpPr>
          <p:nvPr>
            <p:ph type="sldNum" sz="quarter" idx="12"/>
          </p:nvPr>
        </p:nvSpPr>
        <p:spPr>
          <a:xfrm>
            <a:off x="9847810" y="6356350"/>
            <a:ext cx="1505989" cy="365125"/>
          </a:xfrm>
        </p:spPr>
        <p:txBody>
          <a:bodyPr vert="horz" lIns="91440" tIns="45720" rIns="91440" bIns="45720" rtlCol="0" anchor="ctr">
            <a:normAutofit/>
          </a:bodyPr>
          <a:lstStyle/>
          <a:p>
            <a:pPr>
              <a:spcAft>
                <a:spcPts val="600"/>
              </a:spcAft>
            </a:pPr>
            <a:fld id="{24AAA300-FDA1-4D7C-B970-C92F445BB6E9}" type="slidenum">
              <a:rPr lang="en-US">
                <a:solidFill>
                  <a:schemeClr val="tx1">
                    <a:lumMod val="50000"/>
                    <a:lumOff val="50000"/>
                  </a:schemeClr>
                </a:solidFill>
              </a:rPr>
              <a:pPr>
                <a:spcAft>
                  <a:spcPts val="600"/>
                </a:spcAft>
              </a:pPr>
              <a:t>11</a:t>
            </a:fld>
            <a:endParaRPr lang="en-US">
              <a:solidFill>
                <a:schemeClr val="tx1">
                  <a:lumMod val="50000"/>
                  <a:lumOff val="50000"/>
                </a:schemeClr>
              </a:solidFill>
            </a:endParaRPr>
          </a:p>
        </p:txBody>
      </p:sp>
    </p:spTree>
    <p:extLst>
      <p:ext uri="{BB962C8B-B14F-4D97-AF65-F5344CB8AC3E}">
        <p14:creationId xmlns:p14="http://schemas.microsoft.com/office/powerpoint/2010/main" val="35543944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698072" y="519691"/>
            <a:ext cx="2094804" cy="369332"/>
          </a:xfrm>
          <a:prstGeom prst="rect">
            <a:avLst/>
          </a:prstGeom>
          <a:noFill/>
        </p:spPr>
        <p:txBody>
          <a:bodyPr wrap="none" rtlCol="0">
            <a:spAutoFit/>
          </a:bodyPr>
          <a:lstStyle/>
          <a:p>
            <a:r>
              <a:rPr lang="en-US" dirty="0"/>
              <a:t>Visualizing networks</a:t>
            </a:r>
          </a:p>
        </p:txBody>
      </p:sp>
      <p:sp>
        <p:nvSpPr>
          <p:cNvPr id="3" name="Slide Number Placeholder 2"/>
          <p:cNvSpPr>
            <a:spLocks noGrp="1"/>
          </p:cNvSpPr>
          <p:nvPr>
            <p:ph type="sldNum" sz="quarter" idx="12"/>
          </p:nvPr>
        </p:nvSpPr>
        <p:spPr/>
        <p:txBody>
          <a:bodyPr/>
          <a:lstStyle/>
          <a:p>
            <a:fld id="{24AAA300-FDA1-4D7C-B970-C92F445BB6E9}" type="slidenum">
              <a:rPr lang="en-US" smtClean="0"/>
              <a:t>12</a:t>
            </a:fld>
            <a:endParaRPr lang="en-US"/>
          </a:p>
        </p:txBody>
      </p:sp>
      <p:pic>
        <p:nvPicPr>
          <p:cNvPr id="4" name="Picture 3"/>
          <p:cNvPicPr>
            <a:picLocks noChangeAspect="1"/>
          </p:cNvPicPr>
          <p:nvPr/>
        </p:nvPicPr>
        <p:blipFill>
          <a:blip r:embed="rId3"/>
          <a:stretch>
            <a:fillRect/>
          </a:stretch>
        </p:blipFill>
        <p:spPr>
          <a:xfrm>
            <a:off x="5840293" y="1083009"/>
            <a:ext cx="6351707" cy="4532183"/>
          </a:xfrm>
          <a:prstGeom prst="rect">
            <a:avLst/>
          </a:prstGeom>
        </p:spPr>
      </p:pic>
      <p:pic>
        <p:nvPicPr>
          <p:cNvPr id="1026" name="Picture 2" descr="Blockmodeling of multilevel networks - ScienceDirect">
            <a:extLst>
              <a:ext uri="{FF2B5EF4-FFF2-40B4-BE49-F238E27FC236}">
                <a16:creationId xmlns:a16="http://schemas.microsoft.com/office/drawing/2014/main" id="{2E90E0E3-66B4-42C7-8AC7-3A17D0193A2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8307" y="1967975"/>
            <a:ext cx="5400675" cy="276225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8B46EBF-284E-42C1-A83D-7F741E5FA05D}"/>
              </a:ext>
            </a:extLst>
          </p:cNvPr>
          <p:cNvSpPr txBox="1"/>
          <p:nvPr/>
        </p:nvSpPr>
        <p:spPr>
          <a:xfrm>
            <a:off x="502437" y="4825915"/>
            <a:ext cx="2290439" cy="253916"/>
          </a:xfrm>
          <a:prstGeom prst="rect">
            <a:avLst/>
          </a:prstGeom>
          <a:noFill/>
        </p:spPr>
        <p:txBody>
          <a:bodyPr wrap="square" rtlCol="0">
            <a:spAutoFit/>
          </a:bodyPr>
          <a:lstStyle/>
          <a:p>
            <a:r>
              <a:rPr lang="en-US" sz="1050" b="1" dirty="0"/>
              <a:t>Random Viz example – </a:t>
            </a:r>
            <a:r>
              <a:rPr lang="en-US" sz="1050" b="1" i="0" dirty="0" err="1">
                <a:solidFill>
                  <a:srgbClr val="323232"/>
                </a:solidFill>
                <a:effectLst/>
                <a:latin typeface="NexusSans"/>
              </a:rPr>
              <a:t>Žiberna</a:t>
            </a:r>
            <a:r>
              <a:rPr lang="en-US" sz="1050" b="1" i="0" dirty="0">
                <a:solidFill>
                  <a:srgbClr val="323232"/>
                </a:solidFill>
                <a:effectLst/>
                <a:latin typeface="NexusSans"/>
              </a:rPr>
              <a:t>, 2014</a:t>
            </a:r>
            <a:endParaRPr lang="en-US" sz="1050" b="1" dirty="0"/>
          </a:p>
        </p:txBody>
      </p:sp>
    </p:spTree>
    <p:extLst>
      <p:ext uri="{BB962C8B-B14F-4D97-AF65-F5344CB8AC3E}">
        <p14:creationId xmlns:p14="http://schemas.microsoft.com/office/powerpoint/2010/main" val="1182071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730776" y="572956"/>
            <a:ext cx="2354491" cy="369332"/>
          </a:xfrm>
          <a:prstGeom prst="rect">
            <a:avLst/>
          </a:prstGeom>
          <a:noFill/>
        </p:spPr>
        <p:txBody>
          <a:bodyPr wrap="none" rtlCol="0">
            <a:spAutoFit/>
          </a:bodyPr>
          <a:lstStyle/>
          <a:p>
            <a:r>
              <a:rPr lang="en-US" dirty="0"/>
              <a:t>Looking at the network</a:t>
            </a:r>
          </a:p>
        </p:txBody>
      </p:sp>
      <p:sp>
        <p:nvSpPr>
          <p:cNvPr id="10" name="TextBox 9"/>
          <p:cNvSpPr txBox="1"/>
          <p:nvPr/>
        </p:nvSpPr>
        <p:spPr>
          <a:xfrm>
            <a:off x="730776" y="1675902"/>
            <a:ext cx="5107406" cy="3785652"/>
          </a:xfrm>
          <a:prstGeom prst="rect">
            <a:avLst/>
          </a:prstGeom>
          <a:noFill/>
        </p:spPr>
        <p:txBody>
          <a:bodyPr wrap="square" rtlCol="0">
            <a:spAutoFit/>
          </a:bodyPr>
          <a:lstStyle/>
          <a:p>
            <a:r>
              <a:rPr lang="en-US" sz="1600" b="1" dirty="0"/>
              <a:t>Components</a:t>
            </a:r>
            <a:br>
              <a:rPr lang="en-US" sz="1600" dirty="0"/>
            </a:br>
            <a:r>
              <a:rPr lang="en-US" sz="1600" dirty="0"/>
              <a:t>Maximal subset of nodes that can reach one another</a:t>
            </a:r>
            <a:br>
              <a:rPr lang="en-US" sz="1600" dirty="0"/>
            </a:br>
            <a:endParaRPr lang="en-US" sz="1600" dirty="0"/>
          </a:p>
          <a:p>
            <a:r>
              <a:rPr lang="en-US" sz="1600" b="1" dirty="0"/>
              <a:t>Isolates</a:t>
            </a:r>
            <a:br>
              <a:rPr lang="en-US" sz="1600" dirty="0"/>
            </a:br>
            <a:r>
              <a:rPr lang="en-US" sz="1600" dirty="0"/>
              <a:t>Nodes with no links. </a:t>
            </a:r>
            <a:br>
              <a:rPr lang="en-US" sz="1600" dirty="0"/>
            </a:br>
            <a:endParaRPr lang="en-US" sz="1600" dirty="0"/>
          </a:p>
          <a:p>
            <a:r>
              <a:rPr lang="en-US" sz="1600" b="1" dirty="0"/>
              <a:t>Density</a:t>
            </a:r>
            <a:br>
              <a:rPr lang="en-US" sz="1600" dirty="0"/>
            </a:br>
            <a:r>
              <a:rPr lang="en-US" sz="1600" dirty="0"/>
              <a:t>Proportion of links that could exist that actually do exist.</a:t>
            </a:r>
            <a:br>
              <a:rPr lang="en-US" sz="1600" dirty="0"/>
            </a:br>
            <a:endParaRPr lang="en-US" sz="1600" dirty="0"/>
          </a:p>
          <a:p>
            <a:r>
              <a:rPr lang="en-US" sz="1600" b="1" dirty="0"/>
              <a:t>Transitivity</a:t>
            </a:r>
          </a:p>
          <a:p>
            <a:r>
              <a:rPr lang="en-US" sz="1600" dirty="0"/>
              <a:t>A-&gt;B-&gt;C then, A-&gt;C</a:t>
            </a:r>
            <a:br>
              <a:rPr lang="en-US" sz="1600" dirty="0"/>
            </a:br>
            <a:r>
              <a:rPr lang="en-US" sz="1600" dirty="0"/>
              <a:t> </a:t>
            </a:r>
          </a:p>
          <a:p>
            <a:r>
              <a:rPr lang="en-US" sz="1600" b="1" dirty="0"/>
              <a:t>Reciprocity</a:t>
            </a:r>
          </a:p>
          <a:p>
            <a:r>
              <a:rPr lang="en-US" sz="1600" dirty="0"/>
              <a:t>When information sent from one node to another is reciprocated.</a:t>
            </a:r>
          </a:p>
        </p:txBody>
      </p:sp>
      <p:pic>
        <p:nvPicPr>
          <p:cNvPr id="3" name="Picture 2"/>
          <p:cNvPicPr>
            <a:picLocks noChangeAspect="1"/>
          </p:cNvPicPr>
          <p:nvPr/>
        </p:nvPicPr>
        <p:blipFill>
          <a:blip r:embed="rId3"/>
          <a:stretch>
            <a:fillRect/>
          </a:stretch>
        </p:blipFill>
        <p:spPr>
          <a:xfrm>
            <a:off x="5838182" y="1067298"/>
            <a:ext cx="5720261" cy="4114800"/>
          </a:xfrm>
          <a:prstGeom prst="rect">
            <a:avLst/>
          </a:prstGeom>
        </p:spPr>
      </p:pic>
      <p:sp>
        <p:nvSpPr>
          <p:cNvPr id="6" name="Slide Number Placeholder 5"/>
          <p:cNvSpPr>
            <a:spLocks noGrp="1"/>
          </p:cNvSpPr>
          <p:nvPr>
            <p:ph type="sldNum" sz="quarter" idx="12"/>
          </p:nvPr>
        </p:nvSpPr>
        <p:spPr/>
        <p:txBody>
          <a:bodyPr/>
          <a:lstStyle/>
          <a:p>
            <a:fld id="{24AAA300-FDA1-4D7C-B970-C92F445BB6E9}" type="slidenum">
              <a:rPr lang="en-US" smtClean="0"/>
              <a:t>13</a:t>
            </a:fld>
            <a:endParaRPr lang="en-US"/>
          </a:p>
        </p:txBody>
      </p:sp>
    </p:spTree>
    <p:extLst>
      <p:ext uri="{BB962C8B-B14F-4D97-AF65-F5344CB8AC3E}">
        <p14:creationId xmlns:p14="http://schemas.microsoft.com/office/powerpoint/2010/main" val="14041355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0" name="Rectangle 79">
            <a:extLst>
              <a:ext uri="{FF2B5EF4-FFF2-40B4-BE49-F238E27FC236}">
                <a16:creationId xmlns:a16="http://schemas.microsoft.com/office/drawing/2014/main" id="{5DCB5928-DC7D-4612-9922-441966E156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82" name="Freeform: Shape 81">
            <a:extLst>
              <a:ext uri="{FF2B5EF4-FFF2-40B4-BE49-F238E27FC236}">
                <a16:creationId xmlns:a16="http://schemas.microsoft.com/office/drawing/2014/main" id="{682C1161-1736-45EC-99B7-33F3CAE9D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rgbClr val="E6E6E6"/>
            </a:solidFill>
          </a:ln>
          <a:effectLst>
            <a:outerShdw blurRad="762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84" name="Freeform: Shape 83">
            <a:extLst>
              <a:ext uri="{FF2B5EF4-FFF2-40B4-BE49-F238E27FC236}">
                <a16:creationId xmlns:a16="http://schemas.microsoft.com/office/drawing/2014/main" id="{84D4DDB8-B68F-45B0-9F62-C4279996F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extBox 8"/>
          <p:cNvSpPr txBox="1"/>
          <p:nvPr/>
        </p:nvSpPr>
        <p:spPr>
          <a:xfrm>
            <a:off x="477981" y="1122363"/>
            <a:ext cx="4023360" cy="3204134"/>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4800" kern="1200" dirty="0">
                <a:solidFill>
                  <a:schemeClr val="tx1"/>
                </a:solidFill>
                <a:latin typeface="+mj-lt"/>
                <a:ea typeface="+mj-ea"/>
                <a:cs typeface="+mj-cs"/>
              </a:rPr>
              <a:t>Looking at the whole network (textbook definitions)</a:t>
            </a:r>
          </a:p>
        </p:txBody>
      </p:sp>
      <p:sp>
        <p:nvSpPr>
          <p:cNvPr id="86" name="Rectangle 85">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88" name="Rectangle 87">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9847810" y="6356350"/>
            <a:ext cx="1505989" cy="365125"/>
          </a:xfrm>
        </p:spPr>
        <p:txBody>
          <a:bodyPr vert="horz" lIns="91440" tIns="45720" rIns="91440" bIns="45720" rtlCol="0" anchor="ctr">
            <a:normAutofit/>
          </a:bodyPr>
          <a:lstStyle/>
          <a:p>
            <a:pPr>
              <a:spcAft>
                <a:spcPts val="600"/>
              </a:spcAft>
            </a:pPr>
            <a:fld id="{24AAA300-FDA1-4D7C-B970-C92F445BB6E9}" type="slidenum">
              <a:rPr lang="en-US">
                <a:solidFill>
                  <a:schemeClr val="tx1">
                    <a:lumMod val="50000"/>
                    <a:lumOff val="50000"/>
                  </a:schemeClr>
                </a:solidFill>
              </a:rPr>
              <a:pPr>
                <a:spcAft>
                  <a:spcPts val="600"/>
                </a:spcAft>
              </a:pPr>
              <a:t>14</a:t>
            </a:fld>
            <a:endParaRPr lang="en-US">
              <a:solidFill>
                <a:schemeClr val="tx1">
                  <a:lumMod val="50000"/>
                  <a:lumOff val="50000"/>
                </a:schemeClr>
              </a:solidFill>
            </a:endParaRPr>
          </a:p>
        </p:txBody>
      </p:sp>
      <p:sp>
        <p:nvSpPr>
          <p:cNvPr id="10" name="TextBox 9">
            <a:extLst>
              <a:ext uri="{FF2B5EF4-FFF2-40B4-BE49-F238E27FC236}">
                <a16:creationId xmlns:a16="http://schemas.microsoft.com/office/drawing/2014/main" id="{86937011-DD69-4CA3-A939-0FA0495CEC5C}"/>
              </a:ext>
            </a:extLst>
          </p:cNvPr>
          <p:cNvSpPr txBox="1"/>
          <p:nvPr/>
        </p:nvSpPr>
        <p:spPr>
          <a:xfrm>
            <a:off x="5255065" y="769714"/>
            <a:ext cx="6688863" cy="5431536"/>
          </a:xfrm>
          <a:prstGeom prst="rect">
            <a:avLst/>
          </a:prstGeom>
        </p:spPr>
        <p:txBody>
          <a:bodyPr vert="horz" lIns="91440" tIns="45720" rIns="91440" bIns="45720" rtlCol="0" anchor="ctr">
            <a:noAutofit/>
          </a:bodyPr>
          <a:lstStyle/>
          <a:p>
            <a:pPr>
              <a:lnSpc>
                <a:spcPct val="90000"/>
              </a:lnSpc>
              <a:spcAft>
                <a:spcPts val="600"/>
              </a:spcAft>
            </a:pPr>
            <a:r>
              <a:rPr lang="en-US" sz="1200" b="1" i="1" dirty="0"/>
              <a:t>Component</a:t>
            </a:r>
          </a:p>
          <a:p>
            <a:pPr>
              <a:lnSpc>
                <a:spcPct val="90000"/>
              </a:lnSpc>
              <a:spcAft>
                <a:spcPts val="600"/>
              </a:spcAft>
            </a:pPr>
            <a:r>
              <a:rPr lang="en-US" sz="1200" dirty="0"/>
              <a:t>“A component is defined as a maximal set of nodes in which every node can reach every other by some path. The ‘maximal’ part means that if you can add a node to the set without violating the condition, that everyone can reach everyone, you must do so.” (</a:t>
            </a:r>
            <a:r>
              <a:rPr lang="en-US" sz="1200" dirty="0" err="1"/>
              <a:t>Borgatti</a:t>
            </a:r>
            <a:r>
              <a:rPr lang="en-US" sz="1200" dirty="0"/>
              <a:t>, Everett, &amp; Johnson, 2013, p.16)</a:t>
            </a:r>
          </a:p>
          <a:p>
            <a:pPr indent="-228600">
              <a:lnSpc>
                <a:spcPct val="90000"/>
              </a:lnSpc>
              <a:spcAft>
                <a:spcPts val="600"/>
              </a:spcAft>
              <a:buFont typeface="Arial" panose="020B0604020202020204" pitchFamily="34" charset="0"/>
              <a:buChar char="•"/>
            </a:pPr>
            <a:endParaRPr lang="en-US" sz="1200" dirty="0"/>
          </a:p>
          <a:p>
            <a:pPr>
              <a:lnSpc>
                <a:spcPct val="90000"/>
              </a:lnSpc>
              <a:spcAft>
                <a:spcPts val="600"/>
              </a:spcAft>
            </a:pPr>
            <a:r>
              <a:rPr lang="en-US" sz="1200" b="1" i="1" dirty="0"/>
              <a:t>Isolate</a:t>
            </a:r>
          </a:p>
          <a:p>
            <a:pPr>
              <a:lnSpc>
                <a:spcPct val="90000"/>
              </a:lnSpc>
              <a:spcAft>
                <a:spcPts val="600"/>
              </a:spcAft>
            </a:pPr>
            <a:r>
              <a:rPr lang="en-US" sz="1200" dirty="0"/>
              <a:t>Nodes with no connection. (see </a:t>
            </a:r>
            <a:r>
              <a:rPr lang="en-US" sz="1200" dirty="0" err="1"/>
              <a:t>Borgatti</a:t>
            </a:r>
            <a:r>
              <a:rPr lang="en-US" sz="1200" dirty="0"/>
              <a:t>, Everett, &amp; Johnson, 2013, p.14)</a:t>
            </a:r>
          </a:p>
          <a:p>
            <a:pPr indent="-228600">
              <a:lnSpc>
                <a:spcPct val="90000"/>
              </a:lnSpc>
              <a:spcAft>
                <a:spcPts val="600"/>
              </a:spcAft>
              <a:buFont typeface="Arial" panose="020B0604020202020204" pitchFamily="34" charset="0"/>
              <a:buChar char="•"/>
            </a:pPr>
            <a:endParaRPr lang="en-US" sz="1200" dirty="0"/>
          </a:p>
          <a:p>
            <a:pPr>
              <a:lnSpc>
                <a:spcPct val="90000"/>
              </a:lnSpc>
              <a:spcAft>
                <a:spcPts val="600"/>
              </a:spcAft>
            </a:pPr>
            <a:r>
              <a:rPr lang="en-US" sz="1200" b="1" i="1" dirty="0"/>
              <a:t>Density</a:t>
            </a:r>
          </a:p>
          <a:p>
            <a:pPr>
              <a:lnSpc>
                <a:spcPct val="90000"/>
              </a:lnSpc>
              <a:spcAft>
                <a:spcPts val="600"/>
              </a:spcAft>
            </a:pPr>
            <a:r>
              <a:rPr lang="en-US" sz="1200" dirty="0"/>
              <a:t>“Density is simply the number of ties in the network, expresses as a proportion of the number possible. In an ordinary undirected non-</a:t>
            </a:r>
            <a:r>
              <a:rPr lang="en-US" sz="1200" dirty="0" err="1"/>
              <a:t>reflexife</a:t>
            </a:r>
            <a:r>
              <a:rPr lang="en-US" sz="1200" dirty="0"/>
              <a:t> graph, the number possible is n(n-1)/2, where n is the number of nodes. Density can be interpreted as the probability that a tie exists between any pair of randomly chosen nodes; however, the absolute number can be hard to assess. Whether a density of, say 0.345 should be considered high or low depends.” (see </a:t>
            </a:r>
            <a:r>
              <a:rPr lang="en-US" sz="1200" dirty="0" err="1"/>
              <a:t>Borgatti</a:t>
            </a:r>
            <a:r>
              <a:rPr lang="en-US" sz="1200" dirty="0"/>
              <a:t>, Everett, &amp; Johnson, 2013, p.150-151)</a:t>
            </a:r>
          </a:p>
          <a:p>
            <a:pPr indent="-228600">
              <a:lnSpc>
                <a:spcPct val="90000"/>
              </a:lnSpc>
              <a:spcAft>
                <a:spcPts val="600"/>
              </a:spcAft>
              <a:buFont typeface="Arial" panose="020B0604020202020204" pitchFamily="34" charset="0"/>
              <a:buChar char="•"/>
            </a:pPr>
            <a:endParaRPr lang="en-US" sz="1200" dirty="0"/>
          </a:p>
          <a:p>
            <a:pPr>
              <a:lnSpc>
                <a:spcPct val="90000"/>
              </a:lnSpc>
              <a:spcAft>
                <a:spcPts val="600"/>
              </a:spcAft>
            </a:pPr>
            <a:r>
              <a:rPr lang="en-US" sz="1200" b="1" i="1" dirty="0"/>
              <a:t>Transitivity</a:t>
            </a:r>
          </a:p>
          <a:p>
            <a:pPr>
              <a:lnSpc>
                <a:spcPct val="90000"/>
              </a:lnSpc>
              <a:spcAft>
                <a:spcPts val="600"/>
              </a:spcAft>
            </a:pPr>
            <a:r>
              <a:rPr lang="en-US" sz="1200" dirty="0"/>
              <a:t>“For many social relations we might expect that if A is related to B and B is related to C then there would be a relationship from A to C. When this is the case, we say the triad is transitive. One way to think of this is that the friends of your friends are your friends. When networks have a lot of transitivity, they tend to have a clumpy structure. That is, they contain knots of nodes that are all interrelated. To measure this tendency toward transitivity we count up, across all possible triads, the proportion of triads in which A -&gt; B and B -&gt; C that also have A -&gt; C.” (</a:t>
            </a:r>
            <a:r>
              <a:rPr lang="en-US" sz="1200" dirty="0" err="1"/>
              <a:t>Borgatti</a:t>
            </a:r>
            <a:r>
              <a:rPr lang="en-US" sz="1200" dirty="0"/>
              <a:t>, Everett, &amp; Johnson, 2013, p.156)</a:t>
            </a:r>
          </a:p>
          <a:p>
            <a:pPr indent="-228600">
              <a:lnSpc>
                <a:spcPct val="90000"/>
              </a:lnSpc>
              <a:spcAft>
                <a:spcPts val="600"/>
              </a:spcAft>
              <a:buFont typeface="Arial" panose="020B0604020202020204" pitchFamily="34" charset="0"/>
              <a:buChar char="•"/>
            </a:pPr>
            <a:endParaRPr lang="en-US" sz="1200" dirty="0"/>
          </a:p>
          <a:p>
            <a:pPr>
              <a:lnSpc>
                <a:spcPct val="90000"/>
              </a:lnSpc>
              <a:spcAft>
                <a:spcPts val="600"/>
              </a:spcAft>
            </a:pPr>
            <a:r>
              <a:rPr lang="en-US" sz="1200" b="1" i="1" dirty="0"/>
              <a:t>Reciprocity</a:t>
            </a:r>
          </a:p>
          <a:p>
            <a:pPr>
              <a:lnSpc>
                <a:spcPct val="90000"/>
              </a:lnSpc>
              <a:spcAft>
                <a:spcPts val="600"/>
              </a:spcAft>
            </a:pPr>
            <a:r>
              <a:rPr lang="en-US" sz="1200" dirty="0"/>
              <a:t>If ties are directed, we are often interested in the extent to which a tie from A to B is matched by one from B to A. Hence, if we have relations such as ‘helps’, ‘gives advice to’ or ‘lends money to’ and the amount that these are reciprocated varies greatly for similar networks then we may wish to investigate if there is some underlying reason (e.g., hierarchy, wealth inequality or cultural taboo). A simple measure to reciprocity is simply to count the number of reciprocated ties and divide these by the total number of ties.” (</a:t>
            </a:r>
            <a:r>
              <a:rPr lang="en-US" sz="1200" dirty="0" err="1"/>
              <a:t>Borgatti</a:t>
            </a:r>
            <a:r>
              <a:rPr lang="en-US" sz="1200" dirty="0"/>
              <a:t>, Everett, &amp; Johnson, 2013, p.155)</a:t>
            </a:r>
          </a:p>
        </p:txBody>
      </p:sp>
    </p:spTree>
    <p:extLst>
      <p:ext uri="{BB962C8B-B14F-4D97-AF65-F5344CB8AC3E}">
        <p14:creationId xmlns:p14="http://schemas.microsoft.com/office/powerpoint/2010/main" val="15713898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570978" y="733361"/>
            <a:ext cx="2742739" cy="369332"/>
          </a:xfrm>
          <a:prstGeom prst="rect">
            <a:avLst/>
          </a:prstGeom>
          <a:noFill/>
        </p:spPr>
        <p:txBody>
          <a:bodyPr wrap="none" rtlCol="0">
            <a:spAutoFit/>
          </a:bodyPr>
          <a:lstStyle/>
          <a:p>
            <a:r>
              <a:rPr lang="en-US" dirty="0"/>
              <a:t>Looking at individual actors</a:t>
            </a:r>
          </a:p>
        </p:txBody>
      </p:sp>
      <p:sp>
        <p:nvSpPr>
          <p:cNvPr id="10" name="TextBox 9"/>
          <p:cNvSpPr txBox="1"/>
          <p:nvPr/>
        </p:nvSpPr>
        <p:spPr>
          <a:xfrm>
            <a:off x="570978" y="2177419"/>
            <a:ext cx="6265587" cy="1815882"/>
          </a:xfrm>
          <a:prstGeom prst="rect">
            <a:avLst/>
          </a:prstGeom>
          <a:noFill/>
        </p:spPr>
        <p:txBody>
          <a:bodyPr wrap="square" rtlCol="0">
            <a:spAutoFit/>
          </a:bodyPr>
          <a:lstStyle/>
          <a:p>
            <a:r>
              <a:rPr lang="en-US" sz="1600" b="1" dirty="0"/>
              <a:t>Centrality</a:t>
            </a:r>
            <a:br>
              <a:rPr lang="en-US" sz="1600" dirty="0"/>
            </a:br>
            <a:r>
              <a:rPr lang="en-US" sz="1600" dirty="0"/>
              <a:t>Node’s position in a network</a:t>
            </a:r>
            <a:br>
              <a:rPr lang="en-US" sz="1600" dirty="0"/>
            </a:br>
            <a:endParaRPr lang="en-US" sz="1600" dirty="0"/>
          </a:p>
          <a:p>
            <a:r>
              <a:rPr lang="en-US" sz="1600" b="1" dirty="0"/>
              <a:t>Degree centrality</a:t>
            </a:r>
            <a:br>
              <a:rPr lang="en-US" sz="1600" dirty="0"/>
            </a:br>
            <a:r>
              <a:rPr lang="en-US" sz="1600" dirty="0"/>
              <a:t>Number of links that a nodes has. </a:t>
            </a:r>
            <a:br>
              <a:rPr lang="en-US" sz="1600" dirty="0"/>
            </a:br>
            <a:r>
              <a:rPr lang="en-US" sz="1600" dirty="0" err="1"/>
              <a:t>Indegree</a:t>
            </a:r>
            <a:r>
              <a:rPr lang="en-US" sz="1600" dirty="0"/>
              <a:t> and </a:t>
            </a:r>
            <a:r>
              <a:rPr lang="en-US" sz="1600" dirty="0" err="1"/>
              <a:t>outdegree</a:t>
            </a:r>
            <a:r>
              <a:rPr lang="en-US" sz="1600" dirty="0"/>
              <a:t> centrality for directed networks. </a:t>
            </a:r>
            <a:br>
              <a:rPr lang="en-US" sz="1600" dirty="0"/>
            </a:br>
            <a:endParaRPr lang="en-US" sz="1600" dirty="0"/>
          </a:p>
        </p:txBody>
      </p:sp>
      <p:sp>
        <p:nvSpPr>
          <p:cNvPr id="3" name="Slide Number Placeholder 2"/>
          <p:cNvSpPr>
            <a:spLocks noGrp="1"/>
          </p:cNvSpPr>
          <p:nvPr>
            <p:ph type="sldNum" sz="quarter" idx="12"/>
          </p:nvPr>
        </p:nvSpPr>
        <p:spPr/>
        <p:txBody>
          <a:bodyPr/>
          <a:lstStyle/>
          <a:p>
            <a:fld id="{24AAA300-FDA1-4D7C-B970-C92F445BB6E9}" type="slidenum">
              <a:rPr lang="en-US" smtClean="0"/>
              <a:t>15</a:t>
            </a:fld>
            <a:endParaRPr lang="en-US"/>
          </a:p>
        </p:txBody>
      </p:sp>
      <p:pic>
        <p:nvPicPr>
          <p:cNvPr id="2050" name="Picture 2" descr="TechViz - The Data Science Guy: Concept of Centrality in Graphs">
            <a:extLst>
              <a:ext uri="{FF2B5EF4-FFF2-40B4-BE49-F238E27FC236}">
                <a16:creationId xmlns:a16="http://schemas.microsoft.com/office/drawing/2014/main" id="{F091C5E9-27B4-4D78-B1C0-841B429586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94730" y="1813773"/>
            <a:ext cx="4657725" cy="2543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56465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570978" y="828427"/>
            <a:ext cx="2742739" cy="369332"/>
          </a:xfrm>
          <a:prstGeom prst="rect">
            <a:avLst/>
          </a:prstGeom>
          <a:noFill/>
        </p:spPr>
        <p:txBody>
          <a:bodyPr wrap="none" rtlCol="0">
            <a:spAutoFit/>
          </a:bodyPr>
          <a:lstStyle/>
          <a:p>
            <a:r>
              <a:rPr lang="en-US" dirty="0"/>
              <a:t>Looking at individual actors</a:t>
            </a:r>
          </a:p>
        </p:txBody>
      </p:sp>
      <p:pic>
        <p:nvPicPr>
          <p:cNvPr id="2" name="Picture 1"/>
          <p:cNvPicPr>
            <a:picLocks noChangeAspect="1"/>
          </p:cNvPicPr>
          <p:nvPr/>
        </p:nvPicPr>
        <p:blipFill rotWithShape="1">
          <a:blip r:embed="rId3"/>
          <a:srcRect l="1127"/>
          <a:stretch/>
        </p:blipFill>
        <p:spPr>
          <a:xfrm>
            <a:off x="6232358" y="1453248"/>
            <a:ext cx="2536369" cy="1828800"/>
          </a:xfrm>
          <a:prstGeom prst="rect">
            <a:avLst/>
          </a:prstGeom>
        </p:spPr>
      </p:pic>
      <p:pic>
        <p:nvPicPr>
          <p:cNvPr id="4" name="Picture 3"/>
          <p:cNvPicPr>
            <a:picLocks noChangeAspect="1"/>
          </p:cNvPicPr>
          <p:nvPr/>
        </p:nvPicPr>
        <p:blipFill>
          <a:blip r:embed="rId4"/>
          <a:stretch>
            <a:fillRect/>
          </a:stretch>
        </p:blipFill>
        <p:spPr>
          <a:xfrm>
            <a:off x="8909524" y="1453248"/>
            <a:ext cx="2556490" cy="1828800"/>
          </a:xfrm>
          <a:prstGeom prst="rect">
            <a:avLst/>
          </a:prstGeom>
        </p:spPr>
      </p:pic>
      <p:sp>
        <p:nvSpPr>
          <p:cNvPr id="12" name="TextBox 11"/>
          <p:cNvSpPr txBox="1"/>
          <p:nvPr/>
        </p:nvSpPr>
        <p:spPr>
          <a:xfrm>
            <a:off x="6811202" y="5681753"/>
            <a:ext cx="1394613" cy="276999"/>
          </a:xfrm>
          <a:prstGeom prst="rect">
            <a:avLst/>
          </a:prstGeom>
          <a:noFill/>
        </p:spPr>
        <p:txBody>
          <a:bodyPr wrap="none" rtlCol="0">
            <a:spAutoFit/>
          </a:bodyPr>
          <a:lstStyle/>
          <a:p>
            <a:r>
              <a:rPr lang="en-US" sz="1200" i="1" dirty="0"/>
              <a:t>Real world network</a:t>
            </a:r>
          </a:p>
        </p:txBody>
      </p:sp>
      <p:sp>
        <p:nvSpPr>
          <p:cNvPr id="13" name="TextBox 12"/>
          <p:cNvSpPr txBox="1"/>
          <p:nvPr/>
        </p:nvSpPr>
        <p:spPr>
          <a:xfrm>
            <a:off x="9228632" y="5681753"/>
            <a:ext cx="2016065" cy="276999"/>
          </a:xfrm>
          <a:prstGeom prst="rect">
            <a:avLst/>
          </a:prstGeom>
          <a:noFill/>
        </p:spPr>
        <p:txBody>
          <a:bodyPr wrap="none" rtlCol="0">
            <a:spAutoFit/>
          </a:bodyPr>
          <a:lstStyle/>
          <a:p>
            <a:r>
              <a:rPr lang="en-US" sz="1200" i="1" dirty="0"/>
              <a:t>Comparable random network</a:t>
            </a:r>
          </a:p>
        </p:txBody>
      </p:sp>
      <p:pic>
        <p:nvPicPr>
          <p:cNvPr id="7" name="Picture 6"/>
          <p:cNvPicPr>
            <a:picLocks noChangeAspect="1"/>
          </p:cNvPicPr>
          <p:nvPr/>
        </p:nvPicPr>
        <p:blipFill>
          <a:blip r:embed="rId5"/>
          <a:stretch>
            <a:fillRect/>
          </a:stretch>
        </p:blipFill>
        <p:spPr>
          <a:xfrm>
            <a:off x="8903779" y="3794048"/>
            <a:ext cx="2567980" cy="1828800"/>
          </a:xfrm>
          <a:prstGeom prst="rect">
            <a:avLst/>
          </a:prstGeom>
        </p:spPr>
      </p:pic>
      <p:pic>
        <p:nvPicPr>
          <p:cNvPr id="8" name="Picture 7"/>
          <p:cNvPicPr>
            <a:picLocks noChangeAspect="1"/>
          </p:cNvPicPr>
          <p:nvPr/>
        </p:nvPicPr>
        <p:blipFill rotWithShape="1">
          <a:blip r:embed="rId6"/>
          <a:srcRect l="521"/>
          <a:stretch/>
        </p:blipFill>
        <p:spPr>
          <a:xfrm>
            <a:off x="6216429" y="3794048"/>
            <a:ext cx="2552298" cy="1828800"/>
          </a:xfrm>
          <a:prstGeom prst="rect">
            <a:avLst/>
          </a:prstGeom>
        </p:spPr>
      </p:pic>
      <p:sp>
        <p:nvSpPr>
          <p:cNvPr id="5" name="Slide Number Placeholder 4"/>
          <p:cNvSpPr>
            <a:spLocks noGrp="1"/>
          </p:cNvSpPr>
          <p:nvPr>
            <p:ph type="sldNum" sz="quarter" idx="12"/>
          </p:nvPr>
        </p:nvSpPr>
        <p:spPr/>
        <p:txBody>
          <a:bodyPr/>
          <a:lstStyle/>
          <a:p>
            <a:fld id="{24AAA300-FDA1-4D7C-B970-C92F445BB6E9}" type="slidenum">
              <a:rPr lang="en-US" smtClean="0"/>
              <a:t>16</a:t>
            </a:fld>
            <a:endParaRPr lang="en-US"/>
          </a:p>
        </p:txBody>
      </p:sp>
      <p:sp>
        <p:nvSpPr>
          <p:cNvPr id="11" name="TextBox 10">
            <a:extLst>
              <a:ext uri="{FF2B5EF4-FFF2-40B4-BE49-F238E27FC236}">
                <a16:creationId xmlns:a16="http://schemas.microsoft.com/office/drawing/2014/main" id="{763FF596-B18A-435E-B02B-4C27521CB696}"/>
              </a:ext>
            </a:extLst>
          </p:cNvPr>
          <p:cNvSpPr txBox="1"/>
          <p:nvPr/>
        </p:nvSpPr>
        <p:spPr>
          <a:xfrm>
            <a:off x="570979" y="2177419"/>
            <a:ext cx="5504654" cy="2800767"/>
          </a:xfrm>
          <a:prstGeom prst="rect">
            <a:avLst/>
          </a:prstGeom>
          <a:noFill/>
        </p:spPr>
        <p:txBody>
          <a:bodyPr wrap="square" rtlCol="0">
            <a:spAutoFit/>
          </a:bodyPr>
          <a:lstStyle/>
          <a:p>
            <a:r>
              <a:rPr lang="en-US" sz="1600" b="1" dirty="0"/>
              <a:t>Centrality</a:t>
            </a:r>
            <a:br>
              <a:rPr lang="en-US" sz="1600" dirty="0"/>
            </a:br>
            <a:r>
              <a:rPr lang="en-US" sz="1600" dirty="0"/>
              <a:t>Node’s position in a network</a:t>
            </a:r>
            <a:br>
              <a:rPr lang="en-US" sz="1600" dirty="0"/>
            </a:br>
            <a:endParaRPr lang="en-US" sz="1600" dirty="0"/>
          </a:p>
          <a:p>
            <a:r>
              <a:rPr lang="en-US" sz="1600" b="1" dirty="0"/>
              <a:t>Degree centrality</a:t>
            </a:r>
            <a:br>
              <a:rPr lang="en-US" sz="1600" dirty="0"/>
            </a:br>
            <a:r>
              <a:rPr lang="en-US" sz="1600" dirty="0"/>
              <a:t>Number of links that a nodes has. </a:t>
            </a:r>
            <a:br>
              <a:rPr lang="en-US" sz="1600" dirty="0"/>
            </a:br>
            <a:r>
              <a:rPr lang="en-US" sz="1600" dirty="0"/>
              <a:t>Indegree and outdegree centrality for directed networks. </a:t>
            </a:r>
            <a:br>
              <a:rPr lang="en-US" sz="1600" dirty="0"/>
            </a:br>
            <a:r>
              <a:rPr lang="en-US" sz="1600" b="1" dirty="0">
                <a:solidFill>
                  <a:srgbClr val="002060"/>
                </a:solidFill>
              </a:rPr>
              <a:t>-&gt; Degree Distribution</a:t>
            </a:r>
          </a:p>
          <a:p>
            <a:endParaRPr lang="en-US" sz="1600" b="1" dirty="0">
              <a:solidFill>
                <a:srgbClr val="002060"/>
              </a:solidFill>
            </a:endParaRPr>
          </a:p>
          <a:p>
            <a:r>
              <a:rPr lang="en-US" sz="1600" b="1" dirty="0"/>
              <a:t>Eigenvector Centrality</a:t>
            </a:r>
          </a:p>
          <a:p>
            <a:r>
              <a:rPr lang="en-US" sz="1600" dirty="0"/>
              <a:t>Number of ties a node has, weighted by the centrality of those ties. A node is only as central as its network</a:t>
            </a:r>
          </a:p>
        </p:txBody>
      </p:sp>
    </p:spTree>
    <p:extLst>
      <p:ext uri="{BB962C8B-B14F-4D97-AF65-F5344CB8AC3E}">
        <p14:creationId xmlns:p14="http://schemas.microsoft.com/office/powerpoint/2010/main" val="32724659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9" name="Rectangle 88">
            <a:extLst>
              <a:ext uri="{FF2B5EF4-FFF2-40B4-BE49-F238E27FC236}">
                <a16:creationId xmlns:a16="http://schemas.microsoft.com/office/drawing/2014/main" id="{5C9B446A-6343-4E56-90BA-061E4DDF0F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1" name="Freeform: Shape 90">
            <a:extLst>
              <a:ext uri="{FF2B5EF4-FFF2-40B4-BE49-F238E27FC236}">
                <a16:creationId xmlns:a16="http://schemas.microsoft.com/office/drawing/2014/main" id="{3EC72A1B-03D3-499C-B4BF-AC68EEC22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93" name="Freeform: Shape 92">
            <a:extLst>
              <a:ext uri="{FF2B5EF4-FFF2-40B4-BE49-F238E27FC236}">
                <a16:creationId xmlns:a16="http://schemas.microsoft.com/office/drawing/2014/main" id="{216322C2-3CF0-4D33-BF90-3F384CF6D2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5" name="Rectangle 94">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97" name="Rectangle 96">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375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Slide Number Placeholder 2"/>
          <p:cNvSpPr>
            <a:spLocks noGrp="1"/>
          </p:cNvSpPr>
          <p:nvPr>
            <p:ph type="sldNum" sz="quarter" idx="12"/>
          </p:nvPr>
        </p:nvSpPr>
        <p:spPr>
          <a:xfrm>
            <a:off x="9692640" y="6356350"/>
            <a:ext cx="2124456" cy="365125"/>
          </a:xfrm>
        </p:spPr>
        <p:txBody>
          <a:bodyPr vert="horz" lIns="91440" tIns="45720" rIns="91440" bIns="45720" rtlCol="0" anchor="ctr">
            <a:normAutofit/>
          </a:bodyPr>
          <a:lstStyle/>
          <a:p>
            <a:pPr>
              <a:spcAft>
                <a:spcPts val="600"/>
              </a:spcAft>
            </a:pPr>
            <a:fld id="{24AAA300-FDA1-4D7C-B970-C92F445BB6E9}" type="slidenum">
              <a:rPr lang="en-US">
                <a:solidFill>
                  <a:schemeClr val="tx1">
                    <a:lumMod val="50000"/>
                    <a:lumOff val="50000"/>
                  </a:schemeClr>
                </a:solidFill>
              </a:rPr>
              <a:pPr>
                <a:spcAft>
                  <a:spcPts val="600"/>
                </a:spcAft>
              </a:pPr>
              <a:t>17</a:t>
            </a:fld>
            <a:endParaRPr lang="en-US">
              <a:solidFill>
                <a:schemeClr val="tx1">
                  <a:lumMod val="50000"/>
                  <a:lumOff val="50000"/>
                </a:schemeClr>
              </a:solidFill>
            </a:endParaRPr>
          </a:p>
        </p:txBody>
      </p:sp>
      <p:grpSp>
        <p:nvGrpSpPr>
          <p:cNvPr id="12" name="Group 11">
            <a:extLst>
              <a:ext uri="{FF2B5EF4-FFF2-40B4-BE49-F238E27FC236}">
                <a16:creationId xmlns:a16="http://schemas.microsoft.com/office/drawing/2014/main" id="{C68C75FD-0EDB-4148-9123-0AF1E2C82849}"/>
              </a:ext>
            </a:extLst>
          </p:cNvPr>
          <p:cNvGrpSpPr/>
          <p:nvPr/>
        </p:nvGrpSpPr>
        <p:grpSpPr>
          <a:xfrm>
            <a:off x="750013" y="769200"/>
            <a:ext cx="11108175" cy="5769711"/>
            <a:chOff x="162961" y="1112202"/>
            <a:chExt cx="11263979" cy="5597959"/>
          </a:xfrm>
        </p:grpSpPr>
        <p:grpSp>
          <p:nvGrpSpPr>
            <p:cNvPr id="8" name="Group 7">
              <a:extLst>
                <a:ext uri="{FF2B5EF4-FFF2-40B4-BE49-F238E27FC236}">
                  <a16:creationId xmlns:a16="http://schemas.microsoft.com/office/drawing/2014/main" id="{C27DF146-6A6A-4F4D-A6FF-18169C30DF91}"/>
                </a:ext>
              </a:extLst>
            </p:cNvPr>
            <p:cNvGrpSpPr/>
            <p:nvPr/>
          </p:nvGrpSpPr>
          <p:grpSpPr>
            <a:xfrm>
              <a:off x="1724675" y="1112202"/>
              <a:ext cx="9702265" cy="5111242"/>
              <a:chOff x="3286342" y="869643"/>
              <a:chExt cx="8897329" cy="4481228"/>
            </a:xfrm>
          </p:grpSpPr>
          <p:pic>
            <p:nvPicPr>
              <p:cNvPr id="6" name="Picture 6" descr="Graph Algorithms - Combat-TB-NeoDB">
                <a:extLst>
                  <a:ext uri="{FF2B5EF4-FFF2-40B4-BE49-F238E27FC236}">
                    <a16:creationId xmlns:a16="http://schemas.microsoft.com/office/drawing/2014/main" id="{CC4F7919-4E11-4BE7-A2A6-03250F3DE5B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944" t="2920" r="8973" b="3361"/>
              <a:stretch/>
            </p:blipFill>
            <p:spPr bwMode="auto">
              <a:xfrm>
                <a:off x="3286342" y="869643"/>
                <a:ext cx="8897329" cy="448122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9D84E175-AF63-4561-9EE2-EB6E17367570}"/>
                  </a:ext>
                </a:extLst>
              </p:cNvPr>
              <p:cNvSpPr txBox="1"/>
              <p:nvPr/>
            </p:nvSpPr>
            <p:spPr>
              <a:xfrm>
                <a:off x="9471862" y="2654068"/>
                <a:ext cx="2441700" cy="1153245"/>
              </a:xfrm>
              <a:prstGeom prst="rect">
                <a:avLst/>
              </a:prstGeom>
              <a:solidFill>
                <a:schemeClr val="bg1"/>
              </a:solidFill>
            </p:spPr>
            <p:txBody>
              <a:bodyPr wrap="square" rtlCol="0">
                <a:normAutofit/>
              </a:bodyPr>
              <a:lstStyle/>
              <a:p>
                <a:pPr>
                  <a:lnSpc>
                    <a:spcPct val="90000"/>
                  </a:lnSpc>
                  <a:spcAft>
                    <a:spcPts val="600"/>
                  </a:spcAft>
                </a:pPr>
                <a:r>
                  <a:rPr lang="en-US" sz="1300" b="1" dirty="0"/>
                  <a:t>Closeness centrality</a:t>
                </a:r>
                <a:br>
                  <a:rPr lang="en-US" sz="1300" dirty="0"/>
                </a:br>
                <a:r>
                  <a:rPr lang="en-US" sz="1300" dirty="0"/>
                  <a:t>Sum of geodesic distance from a node to all other nodes.</a:t>
                </a:r>
              </a:p>
            </p:txBody>
          </p:sp>
        </p:grpSp>
        <p:sp>
          <p:nvSpPr>
            <p:cNvPr id="10" name="TextBox 9"/>
            <p:cNvSpPr txBox="1"/>
            <p:nvPr/>
          </p:nvSpPr>
          <p:spPr>
            <a:xfrm>
              <a:off x="162961" y="2579630"/>
              <a:ext cx="4008384" cy="1135737"/>
            </a:xfrm>
            <a:prstGeom prst="rect">
              <a:avLst/>
            </a:prstGeom>
          </p:spPr>
          <p:txBody>
            <a:bodyPr vert="horz" lIns="91440" tIns="45720" rIns="91440" bIns="45720" rtlCol="0">
              <a:normAutofit/>
            </a:bodyPr>
            <a:lstStyle/>
            <a:p>
              <a:pPr marL="57150">
                <a:lnSpc>
                  <a:spcPct val="90000"/>
                </a:lnSpc>
                <a:spcAft>
                  <a:spcPts val="600"/>
                </a:spcAft>
              </a:pPr>
              <a:r>
                <a:rPr lang="en-US" sz="1300" b="1" dirty="0"/>
                <a:t>Degree centrality</a:t>
              </a:r>
              <a:br>
                <a:rPr lang="en-US" sz="1300" dirty="0"/>
              </a:br>
              <a:r>
                <a:rPr lang="en-US" sz="1300" dirty="0"/>
                <a:t>Number of links that a nodes has. </a:t>
              </a:r>
              <a:br>
                <a:rPr lang="en-US" sz="1300" dirty="0"/>
              </a:br>
              <a:r>
                <a:rPr lang="en-US" sz="1300" dirty="0"/>
                <a:t>Indegree and outdegree centrality for directed networks. </a:t>
              </a:r>
            </a:p>
          </p:txBody>
        </p:sp>
        <p:sp>
          <p:nvSpPr>
            <p:cNvPr id="11" name="TextBox 10">
              <a:extLst>
                <a:ext uri="{FF2B5EF4-FFF2-40B4-BE49-F238E27FC236}">
                  <a16:creationId xmlns:a16="http://schemas.microsoft.com/office/drawing/2014/main" id="{2BB6D030-CB10-4763-8106-AE4B55CB287C}"/>
                </a:ext>
              </a:extLst>
            </p:cNvPr>
            <p:cNvSpPr txBox="1"/>
            <p:nvPr/>
          </p:nvSpPr>
          <p:spPr>
            <a:xfrm>
              <a:off x="1923199" y="5232833"/>
              <a:ext cx="3327138" cy="1477328"/>
            </a:xfrm>
            <a:prstGeom prst="rect">
              <a:avLst/>
            </a:prstGeom>
            <a:noFill/>
          </p:spPr>
          <p:txBody>
            <a:bodyPr wrap="square" rtlCol="0">
              <a:normAutofit/>
            </a:bodyPr>
            <a:lstStyle/>
            <a:p>
              <a:pPr>
                <a:lnSpc>
                  <a:spcPct val="90000"/>
                </a:lnSpc>
                <a:spcAft>
                  <a:spcPts val="600"/>
                </a:spcAft>
              </a:pPr>
              <a:r>
                <a:rPr lang="en-US" sz="1300" b="1" dirty="0" err="1"/>
                <a:t>Betweeness</a:t>
              </a:r>
              <a:r>
                <a:rPr lang="en-US" sz="1300" b="1" dirty="0"/>
                <a:t> centrality</a:t>
              </a:r>
              <a:br>
                <a:rPr lang="en-US" sz="1300" dirty="0"/>
              </a:br>
              <a:r>
                <a:rPr lang="en-US" sz="1300" dirty="0"/>
                <a:t>Measure for how often a node is along the shortest path between two nodes. </a:t>
              </a:r>
            </a:p>
            <a:p>
              <a:pPr>
                <a:lnSpc>
                  <a:spcPct val="90000"/>
                </a:lnSpc>
                <a:spcAft>
                  <a:spcPts val="600"/>
                </a:spcAft>
              </a:pPr>
              <a:endParaRPr lang="en-US" sz="1300" dirty="0"/>
            </a:p>
          </p:txBody>
        </p:sp>
      </p:grpSp>
      <p:sp>
        <p:nvSpPr>
          <p:cNvPr id="9" name="TextBox 8"/>
          <p:cNvSpPr txBox="1"/>
          <p:nvPr/>
        </p:nvSpPr>
        <p:spPr>
          <a:xfrm>
            <a:off x="371094" y="1161288"/>
            <a:ext cx="3438144" cy="1124712"/>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2200" kern="1200" dirty="0">
                <a:solidFill>
                  <a:schemeClr val="tx1"/>
                </a:solidFill>
                <a:latin typeface="+mj-lt"/>
                <a:ea typeface="+mj-ea"/>
                <a:cs typeface="+mj-cs"/>
              </a:rPr>
              <a:t>Centrality: A Node’s position in a network</a:t>
            </a:r>
            <a:br>
              <a:rPr lang="en-US" sz="2200" kern="1200" dirty="0">
                <a:solidFill>
                  <a:schemeClr val="tx1"/>
                </a:solidFill>
                <a:latin typeface="+mj-lt"/>
                <a:ea typeface="+mj-ea"/>
                <a:cs typeface="+mj-cs"/>
              </a:rPr>
            </a:br>
            <a:endParaRPr lang="en-US" sz="2200" kern="1200" dirty="0">
              <a:solidFill>
                <a:schemeClr val="tx1"/>
              </a:solidFill>
              <a:latin typeface="+mj-lt"/>
              <a:ea typeface="+mj-ea"/>
              <a:cs typeface="+mj-cs"/>
            </a:endParaRPr>
          </a:p>
          <a:p>
            <a:pPr>
              <a:lnSpc>
                <a:spcPct val="90000"/>
              </a:lnSpc>
              <a:spcBef>
                <a:spcPct val="0"/>
              </a:spcBef>
              <a:spcAft>
                <a:spcPts val="600"/>
              </a:spcAft>
            </a:pPr>
            <a:endParaRPr lang="en-US" sz="2200" kern="1200" dirty="0">
              <a:solidFill>
                <a:schemeClr val="tx1"/>
              </a:solidFill>
              <a:latin typeface="+mj-lt"/>
              <a:ea typeface="+mj-ea"/>
              <a:cs typeface="+mj-cs"/>
            </a:endParaRPr>
          </a:p>
        </p:txBody>
      </p:sp>
      <p:sp>
        <p:nvSpPr>
          <p:cNvPr id="2" name="TextBox 1">
            <a:extLst>
              <a:ext uri="{FF2B5EF4-FFF2-40B4-BE49-F238E27FC236}">
                <a16:creationId xmlns:a16="http://schemas.microsoft.com/office/drawing/2014/main" id="{BDC44213-5CE5-4B4B-AAB0-6A2B2D5B4E98}"/>
              </a:ext>
            </a:extLst>
          </p:cNvPr>
          <p:cNvSpPr txBox="1"/>
          <p:nvPr/>
        </p:nvSpPr>
        <p:spPr>
          <a:xfrm>
            <a:off x="8372149" y="5298008"/>
            <a:ext cx="3338117" cy="1423467"/>
          </a:xfrm>
          <a:prstGeom prst="rect">
            <a:avLst/>
          </a:prstGeom>
          <a:noFill/>
        </p:spPr>
        <p:txBody>
          <a:bodyPr wrap="square" rtlCol="0">
            <a:spAutoFit/>
          </a:bodyPr>
          <a:lstStyle/>
          <a:p>
            <a:pPr>
              <a:lnSpc>
                <a:spcPct val="90000"/>
              </a:lnSpc>
              <a:spcAft>
                <a:spcPts val="600"/>
              </a:spcAft>
            </a:pPr>
            <a:endParaRPr lang="en-US" sz="1300" dirty="0"/>
          </a:p>
          <a:p>
            <a:pPr>
              <a:lnSpc>
                <a:spcPct val="90000"/>
              </a:lnSpc>
              <a:spcAft>
                <a:spcPts val="600"/>
              </a:spcAft>
            </a:pPr>
            <a:r>
              <a:rPr lang="en-US" sz="1300" b="1" dirty="0"/>
              <a:t>Eigenvector Centrality</a:t>
            </a:r>
          </a:p>
          <a:p>
            <a:pPr>
              <a:lnSpc>
                <a:spcPct val="90000"/>
              </a:lnSpc>
              <a:spcAft>
                <a:spcPts val="600"/>
              </a:spcAft>
            </a:pPr>
            <a:r>
              <a:rPr lang="en-US" sz="1300" b="0" i="0" dirty="0">
                <a:solidFill>
                  <a:srgbClr val="2E2E2E"/>
                </a:solidFill>
                <a:effectLst/>
                <a:latin typeface="NexusSans"/>
              </a:rPr>
              <a:t> Measures a node’s importance while giving consideration to the importance of its neighbors</a:t>
            </a:r>
            <a:endParaRPr lang="en-US" sz="1300" dirty="0"/>
          </a:p>
          <a:p>
            <a:endParaRPr lang="en-US" sz="1300" dirty="0"/>
          </a:p>
        </p:txBody>
      </p:sp>
    </p:spTree>
    <p:extLst>
      <p:ext uri="{BB962C8B-B14F-4D97-AF65-F5344CB8AC3E}">
        <p14:creationId xmlns:p14="http://schemas.microsoft.com/office/powerpoint/2010/main" val="9054112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0" name="Rectangle 29">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32" name="Rectangle 31">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extBox 4"/>
          <p:cNvSpPr txBox="1"/>
          <p:nvPr/>
        </p:nvSpPr>
        <p:spPr>
          <a:xfrm>
            <a:off x="1115568" y="548640"/>
            <a:ext cx="10168128" cy="1179576"/>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700" kern="1200">
                <a:solidFill>
                  <a:schemeClr val="tx1"/>
                </a:solidFill>
                <a:latin typeface="+mj-lt"/>
                <a:ea typeface="+mj-ea"/>
                <a:cs typeface="+mj-cs"/>
              </a:rPr>
              <a:t>Looking at individual actors (textbook definitions)</a:t>
            </a:r>
          </a:p>
        </p:txBody>
      </p:sp>
      <p:sp>
        <p:nvSpPr>
          <p:cNvPr id="34" name="Rectangle 33">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0" name="TextBox 9"/>
          <p:cNvSpPr txBox="1"/>
          <p:nvPr/>
        </p:nvSpPr>
        <p:spPr>
          <a:xfrm>
            <a:off x="1011936" y="1834671"/>
            <a:ext cx="10168128" cy="3695020"/>
          </a:xfrm>
          <a:prstGeom prst="rect">
            <a:avLst/>
          </a:prstGeom>
        </p:spPr>
        <p:txBody>
          <a:bodyPr vert="horz" lIns="91440" tIns="45720" rIns="91440" bIns="45720" rtlCol="0">
            <a:noAutofit/>
          </a:bodyPr>
          <a:lstStyle/>
          <a:p>
            <a:pPr>
              <a:lnSpc>
                <a:spcPct val="90000"/>
              </a:lnSpc>
              <a:spcAft>
                <a:spcPts val="600"/>
              </a:spcAft>
            </a:pPr>
            <a:r>
              <a:rPr lang="en-US" sz="1200" b="1" i="1" dirty="0"/>
              <a:t>Centrality - </a:t>
            </a:r>
            <a:r>
              <a:rPr lang="en-US" sz="1200" dirty="0"/>
              <a:t>“Centrality is a property of a node’s position in a network. It is not one thing but rather a family of concepts. Loosely speaking, one way to think about node centrality is in terms of the contribution the node makes to the structure of the network. In this sense, we might regard centrality as the structural importance of a node. […] Another way to think about centrality is in terms of the advantage that accrues to a node by virtue of its position in the network.” (</a:t>
            </a:r>
            <a:r>
              <a:rPr lang="en-US" sz="1200" dirty="0" err="1"/>
              <a:t>Borgatti</a:t>
            </a:r>
            <a:r>
              <a:rPr lang="en-US" sz="1200" dirty="0"/>
              <a:t>, Everett, &amp; Johnson, 2013, p.164)</a:t>
            </a:r>
          </a:p>
          <a:p>
            <a:pPr indent="-228600">
              <a:lnSpc>
                <a:spcPct val="90000"/>
              </a:lnSpc>
              <a:spcAft>
                <a:spcPts val="600"/>
              </a:spcAft>
              <a:buFont typeface="Arial" panose="020B0604020202020204" pitchFamily="34" charset="0"/>
              <a:buChar char="•"/>
            </a:pPr>
            <a:endParaRPr lang="en-US" sz="1200" dirty="0"/>
          </a:p>
          <a:p>
            <a:pPr>
              <a:lnSpc>
                <a:spcPct val="90000"/>
              </a:lnSpc>
              <a:spcAft>
                <a:spcPts val="600"/>
              </a:spcAft>
            </a:pPr>
            <a:r>
              <a:rPr lang="en-US" sz="1200" b="1" i="1" dirty="0"/>
              <a:t>Degree centrality (undirected) - </a:t>
            </a:r>
            <a:r>
              <a:rPr lang="en-US" sz="1200" dirty="0"/>
              <a:t>“Perhaps the simplest measure of centrality is degree, which is simply the number of ties of a given type that a node has. […] In terms of the adjacency matrix X of an undirected network, degree centrality is simply the row (or column) sums of the adjacency matrix.” (</a:t>
            </a:r>
            <a:r>
              <a:rPr lang="en-US" sz="1200" dirty="0" err="1"/>
              <a:t>Borgatti</a:t>
            </a:r>
            <a:r>
              <a:rPr lang="en-US" sz="1200" dirty="0"/>
              <a:t>, Everett, &amp; Johnson, 2013, p.165)</a:t>
            </a:r>
          </a:p>
          <a:p>
            <a:pPr indent="-228600">
              <a:lnSpc>
                <a:spcPct val="90000"/>
              </a:lnSpc>
              <a:spcAft>
                <a:spcPts val="600"/>
              </a:spcAft>
              <a:buFont typeface="Arial" panose="020B0604020202020204" pitchFamily="34" charset="0"/>
              <a:buChar char="•"/>
            </a:pPr>
            <a:endParaRPr lang="en-US" sz="1200" dirty="0"/>
          </a:p>
          <a:p>
            <a:pPr>
              <a:lnSpc>
                <a:spcPct val="90000"/>
              </a:lnSpc>
              <a:spcAft>
                <a:spcPts val="600"/>
              </a:spcAft>
            </a:pPr>
            <a:r>
              <a:rPr lang="en-US" sz="1200" b="1" i="1" dirty="0"/>
              <a:t>Degree centrality (directed) - </a:t>
            </a:r>
            <a:r>
              <a:rPr lang="en-US" sz="1200" dirty="0"/>
              <a:t>“Outdegree counts the number of outgoing ties (arcs) whereas indegree counts the number of incoming ties.” (</a:t>
            </a:r>
            <a:r>
              <a:rPr lang="en-US" sz="1200" dirty="0" err="1"/>
              <a:t>Borgatti</a:t>
            </a:r>
            <a:r>
              <a:rPr lang="en-US" sz="1200" dirty="0"/>
              <a:t>, Everett, &amp; Johnson, 2013, p.165)</a:t>
            </a:r>
          </a:p>
          <a:p>
            <a:pPr indent="-228600">
              <a:lnSpc>
                <a:spcPct val="90000"/>
              </a:lnSpc>
              <a:spcAft>
                <a:spcPts val="600"/>
              </a:spcAft>
              <a:buFont typeface="Arial" panose="020B0604020202020204" pitchFamily="34" charset="0"/>
              <a:buChar char="•"/>
            </a:pPr>
            <a:endParaRPr lang="en-US" sz="1200" dirty="0"/>
          </a:p>
          <a:p>
            <a:pPr>
              <a:lnSpc>
                <a:spcPct val="90000"/>
              </a:lnSpc>
              <a:spcAft>
                <a:spcPts val="600"/>
              </a:spcAft>
            </a:pPr>
            <a:r>
              <a:rPr lang="en-US" sz="1200" b="1" i="1" dirty="0"/>
              <a:t>Eigenvector centrality (undirected) - </a:t>
            </a:r>
            <a:r>
              <a:rPr lang="en-US" sz="1200" dirty="0"/>
              <a:t>“[…] a variation of degree centrality in which we count the number of nodes adjacent to a given node (just like degree centrality) but weight each adjacent node by its centrality […] [E]ach node’s centrality is proportional to the sum of centralities of the nodes it is adjacent to—in effect, when it comes to eigenvector centrality, a node is only as central as its network.” (</a:t>
            </a:r>
            <a:r>
              <a:rPr lang="en-US" sz="1200" dirty="0" err="1"/>
              <a:t>Borgatti</a:t>
            </a:r>
            <a:r>
              <a:rPr lang="en-US" sz="1200" dirty="0"/>
              <a:t>, Everett, &amp; Johnson, 2013, p.168)</a:t>
            </a:r>
          </a:p>
          <a:p>
            <a:pPr indent="-228600">
              <a:lnSpc>
                <a:spcPct val="90000"/>
              </a:lnSpc>
              <a:spcAft>
                <a:spcPts val="600"/>
              </a:spcAft>
              <a:buFont typeface="Arial" panose="020B0604020202020204" pitchFamily="34" charset="0"/>
              <a:buChar char="•"/>
            </a:pPr>
            <a:endParaRPr lang="en-US" sz="1200" dirty="0"/>
          </a:p>
          <a:p>
            <a:pPr>
              <a:lnSpc>
                <a:spcPct val="90000"/>
              </a:lnSpc>
              <a:spcAft>
                <a:spcPts val="600"/>
              </a:spcAft>
            </a:pPr>
            <a:r>
              <a:rPr lang="en-US" sz="1200" b="1" i="1" dirty="0"/>
              <a:t>Closeness centrality (undirected) - </a:t>
            </a:r>
            <a:r>
              <a:rPr lang="en-US" sz="1200" dirty="0"/>
              <a:t>“[…] the sum of geodesic distances from node to all others. (Recall that the geodesic distance from a node to another node is the length of the shortest path connecting them.) Closeness is an inverse measure of centrality in the sense that large numbers indicate that a node is highly peripheral, while small numbers indicate that a node is more central.” (</a:t>
            </a:r>
            <a:r>
              <a:rPr lang="en-US" sz="1200" dirty="0" err="1"/>
              <a:t>Borgatti</a:t>
            </a:r>
            <a:r>
              <a:rPr lang="en-US" sz="1200" dirty="0"/>
              <a:t>, Everett, &amp; Johnson, 2013, p.173)</a:t>
            </a:r>
          </a:p>
          <a:p>
            <a:pPr indent="-228600">
              <a:lnSpc>
                <a:spcPct val="90000"/>
              </a:lnSpc>
              <a:spcAft>
                <a:spcPts val="600"/>
              </a:spcAft>
              <a:buFont typeface="Arial" panose="020B0604020202020204" pitchFamily="34" charset="0"/>
              <a:buChar char="•"/>
            </a:pPr>
            <a:endParaRPr lang="en-US" sz="1200" dirty="0"/>
          </a:p>
          <a:p>
            <a:pPr>
              <a:lnSpc>
                <a:spcPct val="90000"/>
              </a:lnSpc>
              <a:spcAft>
                <a:spcPts val="600"/>
              </a:spcAft>
            </a:pPr>
            <a:r>
              <a:rPr lang="en-US" sz="1200" b="1" i="1" dirty="0"/>
              <a:t>Betweenness centrality (undirected) - </a:t>
            </a:r>
            <a:r>
              <a:rPr lang="en-US" sz="1200" dirty="0"/>
              <a:t>“Betweenness centrality is a measure of how often a given node falls along the shortest path between two other nodes. More specifically, it is calculated for a given focal node by computing, for each pair of nodes other than the focal node, what proportion of all the shortest paths from one to the other pass through the focal node. These proportions are summed across all pairs and the result is a single value for each node in the framework.” (</a:t>
            </a:r>
            <a:r>
              <a:rPr lang="en-US" sz="1200" dirty="0" err="1"/>
              <a:t>Borgatti</a:t>
            </a:r>
            <a:r>
              <a:rPr lang="en-US" sz="1200" dirty="0"/>
              <a:t>, Everett, &amp; Johnson, 2013, p.174)</a:t>
            </a:r>
          </a:p>
          <a:p>
            <a:pPr indent="-228600">
              <a:lnSpc>
                <a:spcPct val="90000"/>
              </a:lnSpc>
              <a:spcAft>
                <a:spcPts val="600"/>
              </a:spcAft>
              <a:buFont typeface="Arial" panose="020B0604020202020204" pitchFamily="34" charset="0"/>
              <a:buChar char="•"/>
            </a:pPr>
            <a:endParaRPr lang="en-US" sz="1200" dirty="0"/>
          </a:p>
        </p:txBody>
      </p:sp>
      <p:sp>
        <p:nvSpPr>
          <p:cNvPr id="4" name="Slide Number Placeholder 3"/>
          <p:cNvSpPr>
            <a:spLocks noGrp="1"/>
          </p:cNvSpPr>
          <p:nvPr>
            <p:ph type="sldNum" sz="quarter" idx="12"/>
          </p:nvPr>
        </p:nvSpPr>
        <p:spPr>
          <a:xfrm>
            <a:off x="8540496" y="6356350"/>
            <a:ext cx="2743200" cy="365125"/>
          </a:xfrm>
        </p:spPr>
        <p:txBody>
          <a:bodyPr vert="horz" lIns="91440" tIns="45720" rIns="91440" bIns="45720" rtlCol="0" anchor="ctr">
            <a:normAutofit/>
          </a:bodyPr>
          <a:lstStyle/>
          <a:p>
            <a:pPr>
              <a:spcAft>
                <a:spcPts val="600"/>
              </a:spcAft>
            </a:pPr>
            <a:fld id="{24AAA300-FDA1-4D7C-B970-C92F445BB6E9}" type="slidenum">
              <a:rPr lang="en-US">
                <a:solidFill>
                  <a:schemeClr val="tx1">
                    <a:lumMod val="50000"/>
                    <a:lumOff val="50000"/>
                  </a:schemeClr>
                </a:solidFill>
              </a:rPr>
              <a:pPr>
                <a:spcAft>
                  <a:spcPts val="600"/>
                </a:spcAft>
              </a:pPr>
              <a:t>18</a:t>
            </a:fld>
            <a:endParaRPr lang="en-US">
              <a:solidFill>
                <a:schemeClr val="tx1">
                  <a:lumMod val="50000"/>
                  <a:lumOff val="50000"/>
                </a:schemeClr>
              </a:solidFill>
            </a:endParaRPr>
          </a:p>
        </p:txBody>
      </p:sp>
    </p:spTree>
    <p:extLst>
      <p:ext uri="{BB962C8B-B14F-4D97-AF65-F5344CB8AC3E}">
        <p14:creationId xmlns:p14="http://schemas.microsoft.com/office/powerpoint/2010/main" val="11916506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6" name="Rectangle 65">
            <a:extLst>
              <a:ext uri="{FF2B5EF4-FFF2-40B4-BE49-F238E27FC236}">
                <a16:creationId xmlns:a16="http://schemas.microsoft.com/office/drawing/2014/main" id="{5DCB5928-DC7D-4612-9922-441966E156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68" name="Freeform: Shape 67">
            <a:extLst>
              <a:ext uri="{FF2B5EF4-FFF2-40B4-BE49-F238E27FC236}">
                <a16:creationId xmlns:a16="http://schemas.microsoft.com/office/drawing/2014/main" id="{682C1161-1736-45EC-99B7-33F3CAE9D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rgbClr val="E6E6E6"/>
            </a:solidFill>
          </a:ln>
          <a:effectLst>
            <a:outerShdw blurRad="762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70" name="Freeform: Shape 69">
            <a:extLst>
              <a:ext uri="{FF2B5EF4-FFF2-40B4-BE49-F238E27FC236}">
                <a16:creationId xmlns:a16="http://schemas.microsoft.com/office/drawing/2014/main" id="{84D4DDB8-B68F-45B0-9F62-C4279996F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extBox 8"/>
          <p:cNvSpPr txBox="1"/>
          <p:nvPr/>
        </p:nvSpPr>
        <p:spPr>
          <a:xfrm>
            <a:off x="477981" y="1122363"/>
            <a:ext cx="4023360" cy="3204134"/>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4800" kern="1200">
                <a:solidFill>
                  <a:schemeClr val="tx1"/>
                </a:solidFill>
                <a:latin typeface="+mj-lt"/>
                <a:ea typeface="+mj-ea"/>
                <a:cs typeface="+mj-cs"/>
              </a:rPr>
              <a:t>Exploring Network Structure and Node Positions</a:t>
            </a:r>
          </a:p>
        </p:txBody>
      </p:sp>
      <p:sp>
        <p:nvSpPr>
          <p:cNvPr id="72" name="Rectangle 71">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74" name="Rectangle 73">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8" name="Picture 17">
            <a:extLst>
              <a:ext uri="{FF2B5EF4-FFF2-40B4-BE49-F238E27FC236}">
                <a16:creationId xmlns:a16="http://schemas.microsoft.com/office/drawing/2014/main" id="{5993B3FE-9BB0-400F-B08A-5BCAAB170829}"/>
              </a:ext>
            </a:extLst>
          </p:cNvPr>
          <p:cNvPicPr>
            <a:picLocks noChangeAspect="1"/>
          </p:cNvPicPr>
          <p:nvPr/>
        </p:nvPicPr>
        <p:blipFill>
          <a:blip r:embed="rId2"/>
          <a:stretch>
            <a:fillRect/>
          </a:stretch>
        </p:blipFill>
        <p:spPr>
          <a:xfrm>
            <a:off x="5693637" y="625684"/>
            <a:ext cx="5850273" cy="5455380"/>
          </a:xfrm>
          <a:prstGeom prst="rect">
            <a:avLst/>
          </a:prstGeom>
        </p:spPr>
      </p:pic>
      <p:sp>
        <p:nvSpPr>
          <p:cNvPr id="7" name="Slide Number Placeholder 6"/>
          <p:cNvSpPr>
            <a:spLocks noGrp="1"/>
          </p:cNvSpPr>
          <p:nvPr>
            <p:ph type="sldNum" sz="quarter" idx="12"/>
          </p:nvPr>
        </p:nvSpPr>
        <p:spPr>
          <a:xfrm>
            <a:off x="9847810" y="6356350"/>
            <a:ext cx="1505989" cy="365125"/>
          </a:xfrm>
        </p:spPr>
        <p:txBody>
          <a:bodyPr vert="horz" lIns="91440" tIns="45720" rIns="91440" bIns="45720" rtlCol="0" anchor="ctr">
            <a:normAutofit/>
          </a:bodyPr>
          <a:lstStyle/>
          <a:p>
            <a:pPr>
              <a:spcAft>
                <a:spcPts val="600"/>
              </a:spcAft>
            </a:pPr>
            <a:fld id="{24AAA300-FDA1-4D7C-B970-C92F445BB6E9}" type="slidenum">
              <a:rPr lang="en-US">
                <a:solidFill>
                  <a:schemeClr val="tx1">
                    <a:lumMod val="50000"/>
                    <a:lumOff val="50000"/>
                  </a:schemeClr>
                </a:solidFill>
              </a:rPr>
              <a:pPr>
                <a:spcAft>
                  <a:spcPts val="600"/>
                </a:spcAft>
              </a:pPr>
              <a:t>19</a:t>
            </a:fld>
            <a:endParaRPr lang="en-US">
              <a:solidFill>
                <a:schemeClr val="tx1">
                  <a:lumMod val="50000"/>
                  <a:lumOff val="50000"/>
                </a:schemeClr>
              </a:solidFill>
            </a:endParaRPr>
          </a:p>
        </p:txBody>
      </p:sp>
    </p:spTree>
    <p:extLst>
      <p:ext uri="{BB962C8B-B14F-4D97-AF65-F5344CB8AC3E}">
        <p14:creationId xmlns:p14="http://schemas.microsoft.com/office/powerpoint/2010/main" val="33039562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6234BCC6-39B9-47D9-8BF8-C665401AE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6" name="Freeform: Shape 25">
            <a:extLst>
              <a:ext uri="{FF2B5EF4-FFF2-40B4-BE49-F238E27FC236}">
                <a16:creationId xmlns:a16="http://schemas.microsoft.com/office/drawing/2014/main" id="{72A9CE9D-DAC3-40AF-B504-78A64A909F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001" cy="6858000"/>
          </a:xfrm>
          <a:custGeom>
            <a:avLst/>
            <a:gdLst>
              <a:gd name="connsiteX0" fmla="*/ 0 w 6096001"/>
              <a:gd name="connsiteY0" fmla="*/ 0 h 6858000"/>
              <a:gd name="connsiteX1" fmla="*/ 4883024 w 6096001"/>
              <a:gd name="connsiteY1" fmla="*/ 0 h 6858000"/>
              <a:gd name="connsiteX2" fmla="*/ 4946006 w 6096001"/>
              <a:gd name="connsiteY2" fmla="*/ 69271 h 6858000"/>
              <a:gd name="connsiteX3" fmla="*/ 6096001 w 6096001"/>
              <a:gd name="connsiteY3" fmla="*/ 3429000 h 6858000"/>
              <a:gd name="connsiteX4" fmla="*/ 4946006 w 6096001"/>
              <a:gd name="connsiteY4" fmla="*/ 6788730 h 6858000"/>
              <a:gd name="connsiteX5" fmla="*/ 4883024 w 6096001"/>
              <a:gd name="connsiteY5" fmla="*/ 6858000 h 6858000"/>
              <a:gd name="connsiteX6" fmla="*/ 0 w 609600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001" h="6858000">
                <a:moveTo>
                  <a:pt x="0" y="0"/>
                </a:moveTo>
                <a:lnTo>
                  <a:pt x="4883024" y="0"/>
                </a:lnTo>
                <a:lnTo>
                  <a:pt x="4946006" y="69271"/>
                </a:lnTo>
                <a:cubicBezTo>
                  <a:pt x="5656532" y="929100"/>
                  <a:pt x="6096001" y="2116944"/>
                  <a:pt x="6096001" y="3429000"/>
                </a:cubicBezTo>
                <a:cubicBezTo>
                  <a:pt x="6096001" y="4741056"/>
                  <a:pt x="5656532" y="5928900"/>
                  <a:pt x="4946006" y="6788730"/>
                </a:cubicBezTo>
                <a:lnTo>
                  <a:pt x="4883024" y="6858000"/>
                </a:lnTo>
                <a:lnTo>
                  <a:pt x="0" y="6858000"/>
                </a:lnTo>
                <a:close/>
              </a:path>
            </a:pathLst>
          </a:custGeom>
          <a:ln w="9525">
            <a:solidFill>
              <a:srgbClr val="EFEFEF"/>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8" name="Freeform: Shape 27">
            <a:extLst>
              <a:ext uri="{FF2B5EF4-FFF2-40B4-BE49-F238E27FC236}">
                <a16:creationId xmlns:a16="http://schemas.microsoft.com/office/drawing/2014/main" id="{506D7452-6CDE-4381-86CE-07B2459383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7332" cy="6858000"/>
          </a:xfrm>
          <a:custGeom>
            <a:avLst/>
            <a:gdLst>
              <a:gd name="connsiteX0" fmla="*/ 0 w 6087332"/>
              <a:gd name="connsiteY0" fmla="*/ 0 h 6858000"/>
              <a:gd name="connsiteX1" fmla="*/ 4874355 w 6087332"/>
              <a:gd name="connsiteY1" fmla="*/ 0 h 6858000"/>
              <a:gd name="connsiteX2" fmla="*/ 4937337 w 6087332"/>
              <a:gd name="connsiteY2" fmla="*/ 69271 h 6858000"/>
              <a:gd name="connsiteX3" fmla="*/ 6087332 w 6087332"/>
              <a:gd name="connsiteY3" fmla="*/ 3429000 h 6858000"/>
              <a:gd name="connsiteX4" fmla="*/ 4937337 w 6087332"/>
              <a:gd name="connsiteY4" fmla="*/ 6788730 h 6858000"/>
              <a:gd name="connsiteX5" fmla="*/ 4874355 w 6087332"/>
              <a:gd name="connsiteY5" fmla="*/ 6858000 h 6858000"/>
              <a:gd name="connsiteX6" fmla="*/ 0 w 608733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87332" h="6858000">
                <a:moveTo>
                  <a:pt x="0" y="0"/>
                </a:moveTo>
                <a:lnTo>
                  <a:pt x="4874355" y="0"/>
                </a:lnTo>
                <a:lnTo>
                  <a:pt x="4937337" y="69271"/>
                </a:lnTo>
                <a:cubicBezTo>
                  <a:pt x="5647863" y="929100"/>
                  <a:pt x="6087332" y="2116944"/>
                  <a:pt x="6087332" y="3429000"/>
                </a:cubicBezTo>
                <a:cubicBezTo>
                  <a:pt x="6087332" y="4741056"/>
                  <a:pt x="5647863" y="5928900"/>
                  <a:pt x="4937337" y="6788730"/>
                </a:cubicBezTo>
                <a:lnTo>
                  <a:pt x="4874355"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extBox 8"/>
          <p:cNvSpPr txBox="1"/>
          <p:nvPr/>
        </p:nvSpPr>
        <p:spPr>
          <a:xfrm>
            <a:off x="438912" y="1524659"/>
            <a:ext cx="5019074" cy="2774088"/>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5400" kern="1200" dirty="0">
                <a:solidFill>
                  <a:schemeClr val="tx1"/>
                </a:solidFill>
                <a:latin typeface="+mj-lt"/>
                <a:ea typeface="+mj-ea"/>
                <a:cs typeface="+mj-cs"/>
              </a:rPr>
              <a:t>What you </a:t>
            </a:r>
          </a:p>
          <a:p>
            <a:pPr>
              <a:lnSpc>
                <a:spcPct val="90000"/>
              </a:lnSpc>
              <a:spcBef>
                <a:spcPct val="0"/>
              </a:spcBef>
              <a:spcAft>
                <a:spcPts val="600"/>
              </a:spcAft>
            </a:pPr>
            <a:r>
              <a:rPr lang="en-US" sz="5400" kern="1200" dirty="0">
                <a:solidFill>
                  <a:schemeClr val="tx1"/>
                </a:solidFill>
                <a:latin typeface="+mj-lt"/>
                <a:ea typeface="+mj-ea"/>
                <a:cs typeface="+mj-cs"/>
              </a:rPr>
              <a:t>can expect</a:t>
            </a:r>
          </a:p>
        </p:txBody>
      </p:sp>
      <p:sp>
        <p:nvSpPr>
          <p:cNvPr id="5" name="TextBox 4"/>
          <p:cNvSpPr txBox="1"/>
          <p:nvPr/>
        </p:nvSpPr>
        <p:spPr>
          <a:xfrm>
            <a:off x="438912" y="4687367"/>
            <a:ext cx="4917948" cy="1335024"/>
          </a:xfrm>
          <a:prstGeom prst="rect">
            <a:avLst/>
          </a:prstGeom>
        </p:spPr>
        <p:txBody>
          <a:bodyPr vert="horz" lIns="91440" tIns="45720" rIns="91440" bIns="45720" rtlCol="0">
            <a:noAutofit/>
          </a:bodyPr>
          <a:lstStyle/>
          <a:p>
            <a:pPr>
              <a:lnSpc>
                <a:spcPct val="90000"/>
              </a:lnSpc>
              <a:spcBef>
                <a:spcPts val="1000"/>
              </a:spcBef>
              <a:spcAft>
                <a:spcPts val="600"/>
              </a:spcAft>
            </a:pPr>
            <a:r>
              <a:rPr lang="en-US" sz="1600" kern="1200" dirty="0">
                <a:solidFill>
                  <a:schemeClr val="tx1"/>
                </a:solidFill>
                <a:latin typeface="+mn-lt"/>
                <a:ea typeface="+mn-ea"/>
                <a:cs typeface="+mn-cs"/>
              </a:rPr>
              <a:t>Before we start:</a:t>
            </a:r>
          </a:p>
          <a:p>
            <a:pPr>
              <a:lnSpc>
                <a:spcPct val="90000"/>
              </a:lnSpc>
              <a:spcBef>
                <a:spcPts val="1000"/>
              </a:spcBef>
              <a:spcAft>
                <a:spcPts val="600"/>
              </a:spcAft>
            </a:pPr>
            <a:r>
              <a:rPr lang="en-US" sz="1600" dirty="0"/>
              <a:t>Log in to GitHub</a:t>
            </a:r>
            <a:endParaRPr lang="en-US" sz="1600" kern="1200" dirty="0">
              <a:solidFill>
                <a:schemeClr val="tx1"/>
              </a:solidFill>
              <a:latin typeface="+mn-lt"/>
              <a:ea typeface="+mn-ea"/>
              <a:cs typeface="+mn-cs"/>
            </a:endParaRPr>
          </a:p>
          <a:p>
            <a:pPr>
              <a:lnSpc>
                <a:spcPct val="90000"/>
              </a:lnSpc>
              <a:spcBef>
                <a:spcPts val="1000"/>
              </a:spcBef>
              <a:spcAft>
                <a:spcPts val="600"/>
              </a:spcAft>
            </a:pPr>
            <a:r>
              <a:rPr lang="en-US" sz="1600" kern="1200" dirty="0">
                <a:solidFill>
                  <a:schemeClr val="tx1"/>
                </a:solidFill>
                <a:latin typeface="+mn-lt"/>
                <a:ea typeface="+mn-ea"/>
                <a:cs typeface="+mn-cs"/>
              </a:rPr>
              <a:t>Get the data &amp; unzip the data</a:t>
            </a:r>
          </a:p>
          <a:p>
            <a:pPr>
              <a:lnSpc>
                <a:spcPct val="90000"/>
              </a:lnSpc>
              <a:spcBef>
                <a:spcPts val="1000"/>
              </a:spcBef>
              <a:spcAft>
                <a:spcPts val="600"/>
              </a:spcAft>
            </a:pPr>
            <a:r>
              <a:rPr lang="en-US" sz="1600" kern="1200" dirty="0">
                <a:solidFill>
                  <a:schemeClr val="tx1"/>
                </a:solidFill>
                <a:latin typeface="+mn-lt"/>
                <a:ea typeface="+mn-ea"/>
                <a:cs typeface="+mn-cs"/>
              </a:rPr>
              <a:t>Install packages</a:t>
            </a:r>
          </a:p>
        </p:txBody>
      </p:sp>
      <p:sp>
        <p:nvSpPr>
          <p:cNvPr id="30" name="Rectangle 29">
            <a:extLst>
              <a:ext uri="{FF2B5EF4-FFF2-40B4-BE49-F238E27FC236}">
                <a16:creationId xmlns:a16="http://schemas.microsoft.com/office/drawing/2014/main" id="{762DA937-8B55-4317-BD32-98D7AF30E3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67989"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Avenir Next LT Pro"/>
            </a:endParaRPr>
          </a:p>
        </p:txBody>
      </p:sp>
      <p:sp>
        <p:nvSpPr>
          <p:cNvPr id="32" name="Rectangle 31">
            <a:extLst>
              <a:ext uri="{FF2B5EF4-FFF2-40B4-BE49-F238E27FC236}">
                <a16:creationId xmlns:a16="http://schemas.microsoft.com/office/drawing/2014/main" id="{C52EE5A8-045B-4D39-8ED1-513334085E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9098" y="4461119"/>
            <a:ext cx="5019074"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Slide Number Placeholder 3"/>
          <p:cNvSpPr>
            <a:spLocks noGrp="1"/>
          </p:cNvSpPr>
          <p:nvPr>
            <p:ph type="sldNum" sz="quarter" idx="12"/>
          </p:nvPr>
        </p:nvSpPr>
        <p:spPr>
          <a:xfrm>
            <a:off x="10345032" y="6356350"/>
            <a:ext cx="1408055" cy="365125"/>
          </a:xfrm>
        </p:spPr>
        <p:txBody>
          <a:bodyPr vert="horz" lIns="91440" tIns="45720" rIns="91440" bIns="45720" rtlCol="0" anchor="ctr">
            <a:normAutofit/>
          </a:bodyPr>
          <a:lstStyle/>
          <a:p>
            <a:pPr>
              <a:spcAft>
                <a:spcPts val="600"/>
              </a:spcAft>
            </a:pPr>
            <a:fld id="{24AAA300-FDA1-4D7C-B970-C92F445BB6E9}" type="slidenum">
              <a:rPr lang="en-US">
                <a:solidFill>
                  <a:schemeClr val="bg1"/>
                </a:solidFill>
              </a:rPr>
              <a:pPr>
                <a:spcAft>
                  <a:spcPts val="600"/>
                </a:spcAft>
              </a:pPr>
              <a:t>2</a:t>
            </a:fld>
            <a:endParaRPr lang="en-US">
              <a:solidFill>
                <a:schemeClr val="bg1"/>
              </a:solidFill>
            </a:endParaRPr>
          </a:p>
        </p:txBody>
      </p:sp>
      <p:sp>
        <p:nvSpPr>
          <p:cNvPr id="2" name="TextBox 1"/>
          <p:cNvSpPr txBox="1"/>
          <p:nvPr/>
        </p:nvSpPr>
        <p:spPr>
          <a:xfrm>
            <a:off x="6770380" y="1119981"/>
            <a:ext cx="5030757" cy="4618038"/>
          </a:xfrm>
          <a:prstGeom prst="rect">
            <a:avLst/>
          </a:prstGeom>
          <a:noFill/>
        </p:spPr>
        <p:txBody>
          <a:bodyPr wrap="square" rtlCol="0" anchor="t">
            <a:normAutofit lnSpcReduction="10000"/>
          </a:bodyPr>
          <a:lstStyle/>
          <a:p>
            <a:pPr>
              <a:lnSpc>
                <a:spcPct val="90000"/>
              </a:lnSpc>
              <a:spcAft>
                <a:spcPts val="600"/>
              </a:spcAft>
            </a:pPr>
            <a:r>
              <a:rPr lang="en-US" dirty="0"/>
              <a:t>Who is this workshop for? </a:t>
            </a:r>
          </a:p>
          <a:p>
            <a:pPr marL="285750" indent="-285750">
              <a:lnSpc>
                <a:spcPct val="90000"/>
              </a:lnSpc>
              <a:spcAft>
                <a:spcPts val="600"/>
              </a:spcAft>
              <a:buFont typeface="Arial" panose="020B0604020202020204" pitchFamily="34" charset="0"/>
              <a:buChar char="•"/>
            </a:pPr>
            <a:r>
              <a:rPr lang="en-US" dirty="0"/>
              <a:t>Beginners</a:t>
            </a:r>
          </a:p>
          <a:p>
            <a:pPr>
              <a:lnSpc>
                <a:spcPct val="90000"/>
              </a:lnSpc>
              <a:spcAft>
                <a:spcPts val="600"/>
              </a:spcAft>
            </a:pPr>
            <a:endParaRPr lang="en-US" dirty="0"/>
          </a:p>
          <a:p>
            <a:pPr>
              <a:lnSpc>
                <a:spcPct val="90000"/>
              </a:lnSpc>
              <a:spcAft>
                <a:spcPts val="600"/>
              </a:spcAft>
            </a:pPr>
            <a:r>
              <a:rPr lang="en-US" dirty="0"/>
              <a:t>What will this workshop be like? </a:t>
            </a:r>
          </a:p>
          <a:p>
            <a:pPr marL="285750" indent="-285750">
              <a:lnSpc>
                <a:spcPct val="90000"/>
              </a:lnSpc>
              <a:spcAft>
                <a:spcPts val="600"/>
              </a:spcAft>
              <a:buFont typeface="Arial" panose="020B0604020202020204" pitchFamily="34" charset="0"/>
              <a:buChar char="•"/>
            </a:pPr>
            <a:r>
              <a:rPr lang="en-US" dirty="0"/>
              <a:t>Concepts, application in R, &amp; interpretation of outputs</a:t>
            </a:r>
          </a:p>
          <a:p>
            <a:pPr marL="285750" indent="-285750">
              <a:lnSpc>
                <a:spcPct val="90000"/>
              </a:lnSpc>
              <a:spcAft>
                <a:spcPts val="600"/>
              </a:spcAft>
              <a:buFont typeface="Arial" panose="020B0604020202020204" pitchFamily="34" charset="0"/>
              <a:buChar char="•"/>
            </a:pPr>
            <a:r>
              <a:rPr lang="en-US" dirty="0"/>
              <a:t>No equations </a:t>
            </a:r>
          </a:p>
          <a:p>
            <a:pPr marL="285750" indent="-285750">
              <a:lnSpc>
                <a:spcPct val="90000"/>
              </a:lnSpc>
              <a:spcAft>
                <a:spcPts val="600"/>
              </a:spcAft>
              <a:buFont typeface="Arial" panose="020B0604020202020204" pitchFamily="34" charset="0"/>
              <a:buChar char="•"/>
            </a:pPr>
            <a:r>
              <a:rPr lang="en-US" dirty="0"/>
              <a:t>Textbook definitions &amp; code included</a:t>
            </a:r>
          </a:p>
          <a:p>
            <a:pPr>
              <a:lnSpc>
                <a:spcPct val="90000"/>
              </a:lnSpc>
              <a:spcAft>
                <a:spcPts val="600"/>
              </a:spcAft>
            </a:pPr>
            <a:endParaRPr lang="en-US" dirty="0"/>
          </a:p>
          <a:p>
            <a:pPr>
              <a:lnSpc>
                <a:spcPct val="90000"/>
              </a:lnSpc>
              <a:spcAft>
                <a:spcPts val="600"/>
              </a:spcAft>
            </a:pPr>
            <a:r>
              <a:rPr lang="en-US" dirty="0"/>
              <a:t>What do we aim for? </a:t>
            </a:r>
          </a:p>
          <a:p>
            <a:pPr marL="285750" indent="-285750">
              <a:lnSpc>
                <a:spcPct val="90000"/>
              </a:lnSpc>
              <a:spcAft>
                <a:spcPts val="600"/>
              </a:spcAft>
              <a:buFont typeface="Arial" panose="020B0604020202020204" pitchFamily="34" charset="0"/>
              <a:buChar char="•"/>
            </a:pPr>
            <a:r>
              <a:rPr lang="en-US" dirty="0"/>
              <a:t>Idea of what network analysis is</a:t>
            </a:r>
          </a:p>
          <a:p>
            <a:pPr marL="285750" indent="-285750">
              <a:lnSpc>
                <a:spcPct val="90000"/>
              </a:lnSpc>
              <a:spcAft>
                <a:spcPts val="600"/>
              </a:spcAft>
              <a:buFont typeface="Arial" panose="020B0604020202020204" pitchFamily="34" charset="0"/>
              <a:buChar char="•"/>
            </a:pPr>
            <a:r>
              <a:rPr lang="en-US" dirty="0"/>
              <a:t>Answer to questions: </a:t>
            </a:r>
            <a:br>
              <a:rPr lang="en-US" dirty="0"/>
            </a:br>
            <a:r>
              <a:rPr lang="en-US" dirty="0"/>
              <a:t>Does network analysis interest me? </a:t>
            </a:r>
            <a:br>
              <a:rPr lang="en-US" dirty="0"/>
            </a:br>
            <a:r>
              <a:rPr lang="en-US" dirty="0"/>
              <a:t>Is it the right method for my project? </a:t>
            </a:r>
          </a:p>
          <a:p>
            <a:pPr marL="285750" indent="-285750">
              <a:lnSpc>
                <a:spcPct val="90000"/>
              </a:lnSpc>
              <a:spcAft>
                <a:spcPts val="600"/>
              </a:spcAft>
              <a:buFont typeface="Arial" panose="020B0604020202020204" pitchFamily="34" charset="0"/>
              <a:buChar char="•"/>
            </a:pPr>
            <a:r>
              <a:rPr lang="en-US" dirty="0"/>
              <a:t>Smooth entry point</a:t>
            </a:r>
          </a:p>
        </p:txBody>
      </p:sp>
    </p:spTree>
    <p:extLst>
      <p:ext uri="{BB962C8B-B14F-4D97-AF65-F5344CB8AC3E}">
        <p14:creationId xmlns:p14="http://schemas.microsoft.com/office/powerpoint/2010/main" val="39769481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730776" y="324382"/>
            <a:ext cx="2313454" cy="369332"/>
          </a:xfrm>
          <a:prstGeom prst="rect">
            <a:avLst/>
          </a:prstGeom>
          <a:noFill/>
        </p:spPr>
        <p:txBody>
          <a:bodyPr wrap="none" rtlCol="0">
            <a:spAutoFit/>
          </a:bodyPr>
          <a:lstStyle/>
          <a:p>
            <a:r>
              <a:rPr lang="en-US" dirty="0"/>
              <a:t>Discussing the findings</a:t>
            </a:r>
          </a:p>
        </p:txBody>
      </p:sp>
      <p:sp>
        <p:nvSpPr>
          <p:cNvPr id="2" name="TextBox 1"/>
          <p:cNvSpPr txBox="1"/>
          <p:nvPr/>
        </p:nvSpPr>
        <p:spPr>
          <a:xfrm>
            <a:off x="730776" y="1214200"/>
            <a:ext cx="5156457" cy="4247317"/>
          </a:xfrm>
          <a:prstGeom prst="rect">
            <a:avLst/>
          </a:prstGeom>
          <a:noFill/>
        </p:spPr>
        <p:txBody>
          <a:bodyPr wrap="square" rtlCol="0">
            <a:spAutoFit/>
          </a:bodyPr>
          <a:lstStyle/>
          <a:p>
            <a:r>
              <a:rPr lang="en-US" u="sng" dirty="0"/>
              <a:t>Questions</a:t>
            </a:r>
          </a:p>
          <a:p>
            <a:endParaRPr lang="en-US" dirty="0"/>
          </a:p>
          <a:p>
            <a:r>
              <a:rPr lang="en-US" dirty="0"/>
              <a:t>What is interesting about the network structure? Why is it interesting?  </a:t>
            </a:r>
          </a:p>
          <a:p>
            <a:endParaRPr lang="en-US" dirty="0"/>
          </a:p>
          <a:p>
            <a:r>
              <a:rPr lang="en-US" dirty="0"/>
              <a:t>What is interesting about individual actors? </a:t>
            </a:r>
            <a:br>
              <a:rPr lang="en-US" dirty="0"/>
            </a:br>
            <a:r>
              <a:rPr lang="en-US" dirty="0"/>
              <a:t>Why is it interesting? </a:t>
            </a:r>
          </a:p>
          <a:p>
            <a:endParaRPr lang="en-US" dirty="0"/>
          </a:p>
          <a:p>
            <a:r>
              <a:rPr lang="en-US" dirty="0"/>
              <a:t>What does this tell us about the karate club? </a:t>
            </a:r>
            <a:br>
              <a:rPr lang="en-US" dirty="0"/>
            </a:br>
            <a:endParaRPr lang="en-US" dirty="0"/>
          </a:p>
          <a:p>
            <a:r>
              <a:rPr lang="en-US" dirty="0"/>
              <a:t>How could you further explore your ideas? </a:t>
            </a:r>
          </a:p>
          <a:p>
            <a:endParaRPr lang="en-US" dirty="0"/>
          </a:p>
          <a:p>
            <a:endParaRPr lang="en-US" dirty="0"/>
          </a:p>
          <a:p>
            <a:r>
              <a:rPr lang="en-US" b="1" i="1" dirty="0"/>
              <a:t>Additional information</a:t>
            </a:r>
            <a:br>
              <a:rPr lang="en-US" dirty="0"/>
            </a:br>
            <a:r>
              <a:rPr lang="en-US" dirty="0"/>
              <a:t>Mr. Hi is the trainer and John A is the club president. </a:t>
            </a:r>
          </a:p>
        </p:txBody>
      </p:sp>
      <p:sp>
        <p:nvSpPr>
          <p:cNvPr id="5" name="Slide Number Placeholder 4"/>
          <p:cNvSpPr>
            <a:spLocks noGrp="1"/>
          </p:cNvSpPr>
          <p:nvPr>
            <p:ph type="sldNum" sz="quarter" idx="12"/>
          </p:nvPr>
        </p:nvSpPr>
        <p:spPr/>
        <p:txBody>
          <a:bodyPr/>
          <a:lstStyle/>
          <a:p>
            <a:fld id="{24AAA300-FDA1-4D7C-B970-C92F445BB6E9}" type="slidenum">
              <a:rPr lang="en-US" smtClean="0"/>
              <a:t>20</a:t>
            </a:fld>
            <a:endParaRPr lang="en-US"/>
          </a:p>
        </p:txBody>
      </p:sp>
      <p:pic>
        <p:nvPicPr>
          <p:cNvPr id="7" name="Picture 6"/>
          <p:cNvPicPr>
            <a:picLocks noChangeAspect="1"/>
          </p:cNvPicPr>
          <p:nvPr/>
        </p:nvPicPr>
        <p:blipFill>
          <a:blip r:embed="rId2"/>
          <a:stretch>
            <a:fillRect/>
          </a:stretch>
        </p:blipFill>
        <p:spPr>
          <a:xfrm>
            <a:off x="6018780" y="1002297"/>
            <a:ext cx="5766758" cy="4114800"/>
          </a:xfrm>
          <a:prstGeom prst="rect">
            <a:avLst/>
          </a:prstGeom>
        </p:spPr>
      </p:pic>
    </p:spTree>
    <p:extLst>
      <p:ext uri="{BB962C8B-B14F-4D97-AF65-F5344CB8AC3E}">
        <p14:creationId xmlns:p14="http://schemas.microsoft.com/office/powerpoint/2010/main" val="41318732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14">
            <a:extLst>
              <a:ext uri="{FF2B5EF4-FFF2-40B4-BE49-F238E27FC236}">
                <a16:creationId xmlns:a16="http://schemas.microsoft.com/office/drawing/2014/main" id="{0B9EE3F3-89B7-43C3-8651-C4C9683099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384463" y="698834"/>
            <a:ext cx="4443154" cy="1087819"/>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3400" kern="1200" dirty="0">
                <a:solidFill>
                  <a:schemeClr val="tx1"/>
                </a:solidFill>
                <a:latin typeface="+mj-lt"/>
                <a:ea typeface="+mj-ea"/>
                <a:cs typeface="+mj-cs"/>
              </a:rPr>
              <a:t>Discussing the findings</a:t>
            </a:r>
          </a:p>
        </p:txBody>
      </p:sp>
      <p:sp>
        <p:nvSpPr>
          <p:cNvPr id="24" name="Rectangle 16">
            <a:extLst>
              <a:ext uri="{FF2B5EF4-FFF2-40B4-BE49-F238E27FC236}">
                <a16:creationId xmlns:a16="http://schemas.microsoft.com/office/drawing/2014/main" id="{33AE4636-AEEC-45D6-84D4-7AC2DA48EC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49223" y="38793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5" name="Rectangle 18">
            <a:extLst>
              <a:ext uri="{FF2B5EF4-FFF2-40B4-BE49-F238E27FC236}">
                <a16:creationId xmlns:a16="http://schemas.microsoft.com/office/drawing/2014/main" id="{8D9CE0F4-2EB2-4F1F-8AAC-DB3571D9FE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1480" y="2285541"/>
            <a:ext cx="438912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 name="TextBox 1"/>
          <p:cNvSpPr txBox="1"/>
          <p:nvPr/>
        </p:nvSpPr>
        <p:spPr>
          <a:xfrm>
            <a:off x="411480" y="2031983"/>
            <a:ext cx="4974336" cy="3492868"/>
          </a:xfrm>
          <a:prstGeom prst="rect">
            <a:avLst/>
          </a:prstGeom>
        </p:spPr>
        <p:txBody>
          <a:bodyPr vert="horz" lIns="91440" tIns="45720" rIns="91440" bIns="45720" rtlCol="0">
            <a:noAutofit/>
          </a:bodyPr>
          <a:lstStyle/>
          <a:p>
            <a:pPr>
              <a:lnSpc>
                <a:spcPct val="90000"/>
              </a:lnSpc>
              <a:spcAft>
                <a:spcPts val="600"/>
              </a:spcAft>
            </a:pPr>
            <a:r>
              <a:rPr lang="en-US" sz="1200" i="1" u="sng" dirty="0"/>
              <a:t>Story</a:t>
            </a:r>
            <a:endParaRPr lang="en-US" sz="1200" i="1" dirty="0"/>
          </a:p>
          <a:p>
            <a:pPr>
              <a:lnSpc>
                <a:spcPct val="90000"/>
              </a:lnSpc>
              <a:spcAft>
                <a:spcPts val="600"/>
              </a:spcAft>
            </a:pPr>
            <a:r>
              <a:rPr lang="en-US" sz="1200" i="1" dirty="0"/>
              <a:t>“At the beginning of the study, there was an incipient conflict between the club president, John A., and Mr. Hi over the price of karate lessons. Mr. Hi, who wished to raise prices, claimed the authority to set his own lesson fees, since he was the instructor. John A., who wished to stabilize prices, claimed the authority to set the lesson fees since he was the club's chief administrator. </a:t>
            </a:r>
          </a:p>
          <a:p>
            <a:pPr indent="-228600">
              <a:lnSpc>
                <a:spcPct val="90000"/>
              </a:lnSpc>
              <a:spcAft>
                <a:spcPts val="600"/>
              </a:spcAft>
              <a:buFont typeface="Arial" panose="020B0604020202020204" pitchFamily="34" charset="0"/>
              <a:buChar char="•"/>
            </a:pPr>
            <a:endParaRPr lang="en-US" sz="1200" i="1" dirty="0"/>
          </a:p>
          <a:p>
            <a:pPr>
              <a:lnSpc>
                <a:spcPct val="90000"/>
              </a:lnSpc>
              <a:spcAft>
                <a:spcPts val="600"/>
              </a:spcAft>
            </a:pPr>
            <a:r>
              <a:rPr lang="en-US" sz="1200" i="1" dirty="0"/>
              <a:t>As time passed the entire club became divided over this issue, and the conflict became translated into ideological terms by most club members. The supporters of Mr. Hi saw him as a fatherly figure who was their spiritual and physical mentor, and who was only trying to meet his own physical needs after seeing to theirs. The supporters of John A. and the other officers saw Mr. Hi as a paid employee who was trying to coerce his way into a higher salary. </a:t>
            </a:r>
          </a:p>
          <a:p>
            <a:pPr indent="-228600">
              <a:lnSpc>
                <a:spcPct val="90000"/>
              </a:lnSpc>
              <a:spcAft>
                <a:spcPts val="600"/>
              </a:spcAft>
              <a:buFont typeface="Arial" panose="020B0604020202020204" pitchFamily="34" charset="0"/>
              <a:buChar char="•"/>
            </a:pPr>
            <a:endParaRPr lang="en-US" sz="1200" i="1" dirty="0"/>
          </a:p>
          <a:p>
            <a:pPr>
              <a:lnSpc>
                <a:spcPct val="90000"/>
              </a:lnSpc>
              <a:spcAft>
                <a:spcPts val="600"/>
              </a:spcAft>
            </a:pPr>
            <a:r>
              <a:rPr lang="en-US" sz="1200" i="1" dirty="0"/>
              <a:t>[…]</a:t>
            </a:r>
          </a:p>
          <a:p>
            <a:pPr indent="-228600">
              <a:lnSpc>
                <a:spcPct val="90000"/>
              </a:lnSpc>
              <a:spcAft>
                <a:spcPts val="600"/>
              </a:spcAft>
              <a:buFont typeface="Arial" panose="020B0604020202020204" pitchFamily="34" charset="0"/>
              <a:buChar char="•"/>
            </a:pPr>
            <a:endParaRPr lang="en-US" sz="1200" i="1" dirty="0"/>
          </a:p>
          <a:p>
            <a:pPr>
              <a:lnSpc>
                <a:spcPct val="90000"/>
              </a:lnSpc>
              <a:spcAft>
                <a:spcPts val="600"/>
              </a:spcAft>
            </a:pPr>
            <a:r>
              <a:rPr lang="en-US" sz="1200" i="1" dirty="0"/>
              <a:t>During the factional confrontations […], the club meeting remained the setting for decision making. If, at a given meeting, one faction held a majority, it would attempt to pass resolutions and decisions favorable to its ideological position. The other faction would then retaliate at a future meeting when it held the majority, by repealing the unfavorable decisions and substituting ones favorable to itself. Thus, the outcome of any crises was determined by which faction was able to “stack” the meetings most successfully.“ (Zachary, 1977, p.453)</a:t>
            </a:r>
          </a:p>
        </p:txBody>
      </p:sp>
      <p:pic>
        <p:nvPicPr>
          <p:cNvPr id="10" name="Picture 9"/>
          <p:cNvPicPr>
            <a:picLocks noChangeAspect="1"/>
          </p:cNvPicPr>
          <p:nvPr/>
        </p:nvPicPr>
        <p:blipFill>
          <a:blip r:embed="rId2"/>
          <a:stretch>
            <a:fillRect/>
          </a:stretch>
        </p:blipFill>
        <p:spPr>
          <a:xfrm>
            <a:off x="5385816" y="1106922"/>
            <a:ext cx="6440424" cy="4588802"/>
          </a:xfrm>
          <a:prstGeom prst="rect">
            <a:avLst/>
          </a:prstGeom>
        </p:spPr>
      </p:pic>
      <p:sp>
        <p:nvSpPr>
          <p:cNvPr id="7" name="Slide Number Placeholder 6"/>
          <p:cNvSpPr>
            <a:spLocks noGrp="1"/>
          </p:cNvSpPr>
          <p:nvPr>
            <p:ph type="sldNum" sz="quarter" idx="12"/>
          </p:nvPr>
        </p:nvSpPr>
        <p:spPr>
          <a:xfrm>
            <a:off x="9037321" y="6356350"/>
            <a:ext cx="2743200" cy="365125"/>
          </a:xfrm>
        </p:spPr>
        <p:txBody>
          <a:bodyPr vert="horz" lIns="91440" tIns="45720" rIns="91440" bIns="45720" rtlCol="0" anchor="ctr">
            <a:normAutofit/>
          </a:bodyPr>
          <a:lstStyle/>
          <a:p>
            <a:pPr>
              <a:spcAft>
                <a:spcPts val="600"/>
              </a:spcAft>
            </a:pPr>
            <a:fld id="{24AAA300-FDA1-4D7C-B970-C92F445BB6E9}" type="slidenum">
              <a:rPr lang="en-US">
                <a:solidFill>
                  <a:schemeClr val="tx1">
                    <a:lumMod val="50000"/>
                    <a:lumOff val="50000"/>
                  </a:schemeClr>
                </a:solidFill>
              </a:rPr>
              <a:pPr>
                <a:spcAft>
                  <a:spcPts val="600"/>
                </a:spcAft>
              </a:pPr>
              <a:t>21</a:t>
            </a:fld>
            <a:endParaRPr lang="en-US">
              <a:solidFill>
                <a:schemeClr val="tx1">
                  <a:lumMod val="50000"/>
                  <a:lumOff val="50000"/>
                </a:schemeClr>
              </a:solidFill>
            </a:endParaRPr>
          </a:p>
        </p:txBody>
      </p:sp>
    </p:spTree>
    <p:extLst>
      <p:ext uri="{BB962C8B-B14F-4D97-AF65-F5344CB8AC3E}">
        <p14:creationId xmlns:p14="http://schemas.microsoft.com/office/powerpoint/2010/main" val="23571028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730776" y="324382"/>
            <a:ext cx="2178225" cy="369332"/>
          </a:xfrm>
          <a:prstGeom prst="rect">
            <a:avLst/>
          </a:prstGeom>
          <a:noFill/>
        </p:spPr>
        <p:txBody>
          <a:bodyPr wrap="none" rtlCol="0">
            <a:spAutoFit/>
          </a:bodyPr>
          <a:lstStyle/>
          <a:p>
            <a:r>
              <a:rPr lang="en-US" dirty="0"/>
              <a:t>Looking at subgroups</a:t>
            </a:r>
          </a:p>
        </p:txBody>
      </p:sp>
      <p:pic>
        <p:nvPicPr>
          <p:cNvPr id="5" name="Grafik 6"/>
          <p:cNvPicPr>
            <a:picLocks noChangeAspect="1"/>
          </p:cNvPicPr>
          <p:nvPr/>
        </p:nvPicPr>
        <p:blipFill>
          <a:blip r:embed="rId3"/>
          <a:stretch>
            <a:fillRect/>
          </a:stretch>
        </p:blipFill>
        <p:spPr>
          <a:xfrm>
            <a:off x="6470826" y="1309147"/>
            <a:ext cx="4684445" cy="3600000"/>
          </a:xfrm>
          <a:prstGeom prst="rect">
            <a:avLst/>
          </a:prstGeom>
        </p:spPr>
      </p:pic>
      <p:sp>
        <p:nvSpPr>
          <p:cNvPr id="8" name="TextBox 7"/>
          <p:cNvSpPr txBox="1"/>
          <p:nvPr/>
        </p:nvSpPr>
        <p:spPr>
          <a:xfrm>
            <a:off x="744792" y="848376"/>
            <a:ext cx="4508977" cy="1323439"/>
          </a:xfrm>
          <a:prstGeom prst="rect">
            <a:avLst/>
          </a:prstGeom>
          <a:noFill/>
        </p:spPr>
        <p:txBody>
          <a:bodyPr wrap="square" rtlCol="0">
            <a:spAutoFit/>
          </a:bodyPr>
          <a:lstStyle/>
          <a:p>
            <a:r>
              <a:rPr lang="en-US" sz="1600" b="1" dirty="0"/>
              <a:t>Cliques</a:t>
            </a:r>
            <a:br>
              <a:rPr lang="en-US" sz="1600" dirty="0"/>
            </a:br>
            <a:r>
              <a:rPr lang="en-US" sz="1600" dirty="0"/>
              <a:t>Maximal complete subgraph</a:t>
            </a:r>
            <a:br>
              <a:rPr lang="en-US" sz="1600" dirty="0"/>
            </a:br>
            <a:r>
              <a:rPr lang="en-US" sz="1600" dirty="0"/>
              <a:t>Can be overlapping</a:t>
            </a:r>
            <a:br>
              <a:rPr lang="en-US" sz="1600" dirty="0"/>
            </a:br>
            <a:br>
              <a:rPr lang="en-US" sz="1600" dirty="0"/>
            </a:br>
            <a:endParaRPr lang="en-US" sz="1600" dirty="0"/>
          </a:p>
        </p:txBody>
      </p:sp>
      <p:sp>
        <p:nvSpPr>
          <p:cNvPr id="3" name="Slide Number Placeholder 2"/>
          <p:cNvSpPr>
            <a:spLocks noGrp="1"/>
          </p:cNvSpPr>
          <p:nvPr>
            <p:ph type="sldNum" sz="quarter" idx="12"/>
          </p:nvPr>
        </p:nvSpPr>
        <p:spPr/>
        <p:txBody>
          <a:bodyPr/>
          <a:lstStyle/>
          <a:p>
            <a:fld id="{24AAA300-FDA1-4D7C-B970-C92F445BB6E9}" type="slidenum">
              <a:rPr lang="en-US" smtClean="0"/>
              <a:t>22</a:t>
            </a:fld>
            <a:endParaRPr lang="en-US"/>
          </a:p>
        </p:txBody>
      </p:sp>
    </p:spTree>
    <p:extLst>
      <p:ext uri="{BB962C8B-B14F-4D97-AF65-F5344CB8AC3E}">
        <p14:creationId xmlns:p14="http://schemas.microsoft.com/office/powerpoint/2010/main" val="4606590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730776" y="324382"/>
            <a:ext cx="2178225" cy="369332"/>
          </a:xfrm>
          <a:prstGeom prst="rect">
            <a:avLst/>
          </a:prstGeom>
          <a:noFill/>
        </p:spPr>
        <p:txBody>
          <a:bodyPr wrap="none" rtlCol="0">
            <a:spAutoFit/>
          </a:bodyPr>
          <a:lstStyle/>
          <a:p>
            <a:r>
              <a:rPr lang="en-US" dirty="0"/>
              <a:t>Looking at subgroups</a:t>
            </a:r>
          </a:p>
        </p:txBody>
      </p:sp>
      <p:pic>
        <p:nvPicPr>
          <p:cNvPr id="5" name="Grafik 6"/>
          <p:cNvPicPr>
            <a:picLocks noChangeAspect="1"/>
          </p:cNvPicPr>
          <p:nvPr/>
        </p:nvPicPr>
        <p:blipFill>
          <a:blip r:embed="rId3"/>
          <a:stretch>
            <a:fillRect/>
          </a:stretch>
        </p:blipFill>
        <p:spPr>
          <a:xfrm>
            <a:off x="6470826" y="1309147"/>
            <a:ext cx="4684445" cy="3600000"/>
          </a:xfrm>
          <a:prstGeom prst="rect">
            <a:avLst/>
          </a:prstGeom>
        </p:spPr>
      </p:pic>
      <p:sp>
        <p:nvSpPr>
          <p:cNvPr id="15" name="Oval 14"/>
          <p:cNvSpPr/>
          <p:nvPr/>
        </p:nvSpPr>
        <p:spPr>
          <a:xfrm>
            <a:off x="10000247" y="3142245"/>
            <a:ext cx="210553" cy="222585"/>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10818394" y="3279893"/>
            <a:ext cx="210553" cy="222585"/>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10619872" y="3865920"/>
            <a:ext cx="210553" cy="222585"/>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Box 18"/>
          <p:cNvSpPr txBox="1"/>
          <p:nvPr/>
        </p:nvSpPr>
        <p:spPr>
          <a:xfrm>
            <a:off x="744792" y="848376"/>
            <a:ext cx="4508977" cy="1323439"/>
          </a:xfrm>
          <a:prstGeom prst="rect">
            <a:avLst/>
          </a:prstGeom>
          <a:noFill/>
        </p:spPr>
        <p:txBody>
          <a:bodyPr wrap="square" rtlCol="0">
            <a:spAutoFit/>
          </a:bodyPr>
          <a:lstStyle/>
          <a:p>
            <a:r>
              <a:rPr lang="en-US" sz="1600" b="1" dirty="0"/>
              <a:t>Cliques</a:t>
            </a:r>
            <a:br>
              <a:rPr lang="en-US" sz="1600" dirty="0"/>
            </a:br>
            <a:r>
              <a:rPr lang="en-US" sz="1600" dirty="0"/>
              <a:t>Maximal complete subgraph</a:t>
            </a:r>
            <a:br>
              <a:rPr lang="en-US" sz="1600" dirty="0"/>
            </a:br>
            <a:r>
              <a:rPr lang="en-US" sz="1600" dirty="0"/>
              <a:t>Can be overlapping</a:t>
            </a:r>
            <a:br>
              <a:rPr lang="en-US" sz="1600" dirty="0"/>
            </a:br>
            <a:br>
              <a:rPr lang="en-US" sz="1600" dirty="0"/>
            </a:br>
            <a:endParaRPr lang="en-US" sz="1600" dirty="0"/>
          </a:p>
        </p:txBody>
      </p:sp>
      <p:sp>
        <p:nvSpPr>
          <p:cNvPr id="20" name="Slide Number Placeholder 19"/>
          <p:cNvSpPr>
            <a:spLocks noGrp="1"/>
          </p:cNvSpPr>
          <p:nvPr>
            <p:ph type="sldNum" sz="quarter" idx="12"/>
          </p:nvPr>
        </p:nvSpPr>
        <p:spPr/>
        <p:txBody>
          <a:bodyPr/>
          <a:lstStyle/>
          <a:p>
            <a:fld id="{24AAA300-FDA1-4D7C-B970-C92F445BB6E9}" type="slidenum">
              <a:rPr lang="en-US" smtClean="0"/>
              <a:t>23</a:t>
            </a:fld>
            <a:endParaRPr lang="en-US"/>
          </a:p>
        </p:txBody>
      </p:sp>
      <p:cxnSp>
        <p:nvCxnSpPr>
          <p:cNvPr id="3" name="Straight Connector 2">
            <a:extLst>
              <a:ext uri="{FF2B5EF4-FFF2-40B4-BE49-F238E27FC236}">
                <a16:creationId xmlns:a16="http://schemas.microsoft.com/office/drawing/2014/main" id="{093BF0C2-35E0-4FC8-99BE-9A19F65429A7}"/>
              </a:ext>
            </a:extLst>
          </p:cNvPr>
          <p:cNvCxnSpPr>
            <a:stCxn id="15" idx="5"/>
          </p:cNvCxnSpPr>
          <p:nvPr/>
        </p:nvCxnSpPr>
        <p:spPr>
          <a:xfrm>
            <a:off x="10179965" y="3332233"/>
            <a:ext cx="556529" cy="623318"/>
          </a:xfrm>
          <a:prstGeom prst="line">
            <a:avLst/>
          </a:prstGeom>
          <a:ln w="12700"/>
        </p:spPr>
        <p:style>
          <a:lnRef idx="1">
            <a:schemeClr val="accent4"/>
          </a:lnRef>
          <a:fillRef idx="0">
            <a:schemeClr val="accent4"/>
          </a:fillRef>
          <a:effectRef idx="0">
            <a:schemeClr val="accent4"/>
          </a:effectRef>
          <a:fontRef idx="minor">
            <a:schemeClr val="tx1"/>
          </a:fontRef>
        </p:style>
      </p:cxnSp>
      <p:cxnSp>
        <p:nvCxnSpPr>
          <p:cNvPr id="6" name="Straight Connector 5">
            <a:extLst>
              <a:ext uri="{FF2B5EF4-FFF2-40B4-BE49-F238E27FC236}">
                <a16:creationId xmlns:a16="http://schemas.microsoft.com/office/drawing/2014/main" id="{E60D20FF-6AC6-4717-8F97-FB524993F2F5}"/>
              </a:ext>
            </a:extLst>
          </p:cNvPr>
          <p:cNvCxnSpPr/>
          <p:nvPr/>
        </p:nvCxnSpPr>
        <p:spPr>
          <a:xfrm>
            <a:off x="10179965" y="3279893"/>
            <a:ext cx="650460" cy="84937"/>
          </a:xfrm>
          <a:prstGeom prst="line">
            <a:avLst/>
          </a:prstGeom>
          <a:ln/>
        </p:spPr>
        <p:style>
          <a:lnRef idx="1">
            <a:schemeClr val="accent4"/>
          </a:lnRef>
          <a:fillRef idx="0">
            <a:schemeClr val="accent4"/>
          </a:fillRef>
          <a:effectRef idx="0">
            <a:schemeClr val="accent4"/>
          </a:effectRef>
          <a:fontRef idx="minor">
            <a:schemeClr val="tx1"/>
          </a:fontRef>
        </p:style>
      </p:cxnSp>
      <p:cxnSp>
        <p:nvCxnSpPr>
          <p:cNvPr id="8" name="Straight Connector 7">
            <a:extLst>
              <a:ext uri="{FF2B5EF4-FFF2-40B4-BE49-F238E27FC236}">
                <a16:creationId xmlns:a16="http://schemas.microsoft.com/office/drawing/2014/main" id="{5B626D4B-ADB2-4A11-9EEB-C69860F463A2}"/>
              </a:ext>
            </a:extLst>
          </p:cNvPr>
          <p:cNvCxnSpPr>
            <a:stCxn id="17" idx="0"/>
            <a:endCxn id="16" idx="4"/>
          </p:cNvCxnSpPr>
          <p:nvPr/>
        </p:nvCxnSpPr>
        <p:spPr>
          <a:xfrm flipV="1">
            <a:off x="10725149" y="3502478"/>
            <a:ext cx="198522" cy="363442"/>
          </a:xfrm>
          <a:prstGeom prst="line">
            <a:avLst/>
          </a:prstGeom>
          <a:ln w="19050"/>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40205692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730776" y="324382"/>
            <a:ext cx="2178225" cy="369332"/>
          </a:xfrm>
          <a:prstGeom prst="rect">
            <a:avLst/>
          </a:prstGeom>
          <a:noFill/>
        </p:spPr>
        <p:txBody>
          <a:bodyPr wrap="none" rtlCol="0">
            <a:spAutoFit/>
          </a:bodyPr>
          <a:lstStyle/>
          <a:p>
            <a:r>
              <a:rPr lang="en-US" dirty="0"/>
              <a:t>Looking at subgroups</a:t>
            </a:r>
          </a:p>
        </p:txBody>
      </p:sp>
      <p:pic>
        <p:nvPicPr>
          <p:cNvPr id="5" name="Grafik 6"/>
          <p:cNvPicPr>
            <a:picLocks noChangeAspect="1"/>
          </p:cNvPicPr>
          <p:nvPr/>
        </p:nvPicPr>
        <p:blipFill>
          <a:blip r:embed="rId3"/>
          <a:stretch>
            <a:fillRect/>
          </a:stretch>
        </p:blipFill>
        <p:spPr>
          <a:xfrm>
            <a:off x="6470826" y="1309147"/>
            <a:ext cx="4684445" cy="3600000"/>
          </a:xfrm>
          <a:prstGeom prst="rect">
            <a:avLst/>
          </a:prstGeom>
        </p:spPr>
      </p:pic>
      <p:sp>
        <p:nvSpPr>
          <p:cNvPr id="15" name="Oval 14"/>
          <p:cNvSpPr/>
          <p:nvPr/>
        </p:nvSpPr>
        <p:spPr>
          <a:xfrm>
            <a:off x="10000247" y="3142245"/>
            <a:ext cx="210553" cy="222585"/>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10818394" y="3279893"/>
            <a:ext cx="210553" cy="222585"/>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10619872" y="3865920"/>
            <a:ext cx="210553" cy="222585"/>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p:cNvSpPr/>
          <p:nvPr/>
        </p:nvSpPr>
        <p:spPr>
          <a:xfrm>
            <a:off x="10152490" y="3763160"/>
            <a:ext cx="210553" cy="222585"/>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12"/>
          </p:nvPr>
        </p:nvSpPr>
        <p:spPr/>
        <p:txBody>
          <a:bodyPr/>
          <a:lstStyle/>
          <a:p>
            <a:fld id="{24AAA300-FDA1-4D7C-B970-C92F445BB6E9}" type="slidenum">
              <a:rPr lang="en-US" smtClean="0"/>
              <a:t>24</a:t>
            </a:fld>
            <a:endParaRPr lang="en-US"/>
          </a:p>
        </p:txBody>
      </p:sp>
      <p:sp>
        <p:nvSpPr>
          <p:cNvPr id="13" name="TextBox 12">
            <a:extLst>
              <a:ext uri="{FF2B5EF4-FFF2-40B4-BE49-F238E27FC236}">
                <a16:creationId xmlns:a16="http://schemas.microsoft.com/office/drawing/2014/main" id="{AEA4B33A-0193-4147-8891-4C98B70EBF02}"/>
              </a:ext>
            </a:extLst>
          </p:cNvPr>
          <p:cNvSpPr txBox="1"/>
          <p:nvPr/>
        </p:nvSpPr>
        <p:spPr>
          <a:xfrm>
            <a:off x="744792" y="848376"/>
            <a:ext cx="4508977" cy="2308324"/>
          </a:xfrm>
          <a:prstGeom prst="rect">
            <a:avLst/>
          </a:prstGeom>
          <a:noFill/>
        </p:spPr>
        <p:txBody>
          <a:bodyPr wrap="square" rtlCol="0">
            <a:spAutoFit/>
          </a:bodyPr>
          <a:lstStyle/>
          <a:p>
            <a:r>
              <a:rPr lang="en-US" sz="1600" b="1" dirty="0"/>
              <a:t>Cliques</a:t>
            </a:r>
            <a:br>
              <a:rPr lang="en-US" sz="1600" dirty="0"/>
            </a:br>
            <a:r>
              <a:rPr lang="en-US" sz="1600" dirty="0"/>
              <a:t>Maximal complete subgraph</a:t>
            </a:r>
            <a:br>
              <a:rPr lang="en-US" sz="1600" dirty="0"/>
            </a:br>
            <a:r>
              <a:rPr lang="en-US" sz="1600" dirty="0"/>
              <a:t>Can be overlapping</a:t>
            </a:r>
            <a:br>
              <a:rPr lang="en-US" sz="1600" dirty="0"/>
            </a:br>
            <a:r>
              <a:rPr lang="en-US" sz="1600" i="1" dirty="0"/>
              <a:t>Limitation</a:t>
            </a:r>
            <a:r>
              <a:rPr lang="en-US" sz="1600" dirty="0"/>
              <a:t>: Find “communities”</a:t>
            </a:r>
            <a:br>
              <a:rPr lang="en-US" sz="1600" dirty="0"/>
            </a:br>
            <a:endParaRPr lang="en-US" sz="1600" dirty="0"/>
          </a:p>
          <a:p>
            <a:r>
              <a:rPr lang="en-US" sz="1600" b="1" dirty="0"/>
              <a:t>Communities</a:t>
            </a:r>
            <a:br>
              <a:rPr lang="en-US" sz="1600" dirty="0"/>
            </a:br>
            <a:r>
              <a:rPr lang="en-US" sz="1600" dirty="0"/>
              <a:t>Mutually exclusive sub-groups</a:t>
            </a:r>
            <a:br>
              <a:rPr lang="en-US" sz="1600" dirty="0"/>
            </a:br>
            <a:br>
              <a:rPr lang="en-US" sz="1600" dirty="0"/>
            </a:br>
            <a:endParaRPr lang="en-US" sz="1600" dirty="0"/>
          </a:p>
        </p:txBody>
      </p:sp>
    </p:spTree>
    <p:extLst>
      <p:ext uri="{BB962C8B-B14F-4D97-AF65-F5344CB8AC3E}">
        <p14:creationId xmlns:p14="http://schemas.microsoft.com/office/powerpoint/2010/main" val="7205145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730776" y="324382"/>
            <a:ext cx="2178225" cy="369332"/>
          </a:xfrm>
          <a:prstGeom prst="rect">
            <a:avLst/>
          </a:prstGeom>
          <a:noFill/>
        </p:spPr>
        <p:txBody>
          <a:bodyPr wrap="none" rtlCol="0">
            <a:spAutoFit/>
          </a:bodyPr>
          <a:lstStyle/>
          <a:p>
            <a:r>
              <a:rPr lang="en-US" dirty="0"/>
              <a:t>Looking at subgroups</a:t>
            </a:r>
          </a:p>
        </p:txBody>
      </p:sp>
      <p:sp>
        <p:nvSpPr>
          <p:cNvPr id="4" name="TextBox 3"/>
          <p:cNvSpPr txBox="1"/>
          <p:nvPr/>
        </p:nvSpPr>
        <p:spPr>
          <a:xfrm>
            <a:off x="744792" y="848376"/>
            <a:ext cx="4508977" cy="2554545"/>
          </a:xfrm>
          <a:prstGeom prst="rect">
            <a:avLst/>
          </a:prstGeom>
          <a:noFill/>
        </p:spPr>
        <p:txBody>
          <a:bodyPr wrap="square" rtlCol="0">
            <a:spAutoFit/>
          </a:bodyPr>
          <a:lstStyle/>
          <a:p>
            <a:r>
              <a:rPr lang="en-US" sz="1600" b="1" dirty="0"/>
              <a:t>Cliques</a:t>
            </a:r>
            <a:br>
              <a:rPr lang="en-US" sz="1600" dirty="0"/>
            </a:br>
            <a:r>
              <a:rPr lang="en-US" sz="1600" dirty="0"/>
              <a:t>Maximal complete subgraph</a:t>
            </a:r>
            <a:br>
              <a:rPr lang="en-US" sz="1600" dirty="0"/>
            </a:br>
            <a:r>
              <a:rPr lang="en-US" sz="1600" dirty="0"/>
              <a:t>Can be overlapping</a:t>
            </a:r>
            <a:br>
              <a:rPr lang="en-US" sz="1600" dirty="0"/>
            </a:br>
            <a:r>
              <a:rPr lang="en-US" sz="1600" i="1" dirty="0"/>
              <a:t>Limitation</a:t>
            </a:r>
            <a:r>
              <a:rPr lang="en-US" sz="1600" dirty="0"/>
              <a:t>: Find “communities</a:t>
            </a:r>
            <a:br>
              <a:rPr lang="en-US" sz="1600" dirty="0"/>
            </a:br>
            <a:endParaRPr lang="en-US" sz="1600" dirty="0"/>
          </a:p>
          <a:p>
            <a:r>
              <a:rPr lang="en-US" sz="1600" b="1" dirty="0"/>
              <a:t>Communities</a:t>
            </a:r>
            <a:br>
              <a:rPr lang="en-US" sz="1600" dirty="0"/>
            </a:br>
            <a:r>
              <a:rPr lang="en-US" sz="1600" dirty="0"/>
              <a:t>Mutually exclusive sub-groups</a:t>
            </a:r>
            <a:br>
              <a:rPr lang="en-US" sz="1600" dirty="0"/>
            </a:br>
            <a:r>
              <a:rPr lang="en-US" sz="1600" dirty="0"/>
              <a:t>Many different algorithms</a:t>
            </a:r>
            <a:br>
              <a:rPr lang="en-US" sz="1600" dirty="0"/>
            </a:br>
            <a:r>
              <a:rPr lang="en-US" sz="1600" dirty="0"/>
              <a:t>Girvan-Newman algorithm</a:t>
            </a:r>
            <a:br>
              <a:rPr lang="en-US" sz="1600" dirty="0"/>
            </a:br>
            <a:endParaRPr lang="en-US" sz="1600" dirty="0"/>
          </a:p>
        </p:txBody>
      </p:sp>
      <p:pic>
        <p:nvPicPr>
          <p:cNvPr id="5" name="Grafik 6"/>
          <p:cNvPicPr>
            <a:picLocks noChangeAspect="1"/>
          </p:cNvPicPr>
          <p:nvPr/>
        </p:nvPicPr>
        <p:blipFill>
          <a:blip r:embed="rId3"/>
          <a:stretch>
            <a:fillRect/>
          </a:stretch>
        </p:blipFill>
        <p:spPr>
          <a:xfrm>
            <a:off x="6490024" y="1190609"/>
            <a:ext cx="4759398" cy="3657600"/>
          </a:xfrm>
          <a:prstGeom prst="rect">
            <a:avLst/>
          </a:prstGeom>
        </p:spPr>
      </p:pic>
      <p:sp>
        <p:nvSpPr>
          <p:cNvPr id="11" name="Slide Number Placeholder 10"/>
          <p:cNvSpPr>
            <a:spLocks noGrp="1"/>
          </p:cNvSpPr>
          <p:nvPr>
            <p:ph type="sldNum" sz="quarter" idx="12"/>
          </p:nvPr>
        </p:nvSpPr>
        <p:spPr/>
        <p:txBody>
          <a:bodyPr/>
          <a:lstStyle/>
          <a:p>
            <a:fld id="{24AAA300-FDA1-4D7C-B970-C92F445BB6E9}" type="slidenum">
              <a:rPr lang="en-US" smtClean="0"/>
              <a:t>25</a:t>
            </a:fld>
            <a:endParaRPr lang="en-US"/>
          </a:p>
        </p:txBody>
      </p:sp>
      <p:sp>
        <p:nvSpPr>
          <p:cNvPr id="8" name="TextBox 7">
            <a:extLst>
              <a:ext uri="{FF2B5EF4-FFF2-40B4-BE49-F238E27FC236}">
                <a16:creationId xmlns:a16="http://schemas.microsoft.com/office/drawing/2014/main" id="{301C556D-2915-46DD-A478-EC8AFE45A4C2}"/>
              </a:ext>
            </a:extLst>
          </p:cNvPr>
          <p:cNvSpPr txBox="1"/>
          <p:nvPr/>
        </p:nvSpPr>
        <p:spPr>
          <a:xfrm>
            <a:off x="914400" y="3477440"/>
            <a:ext cx="3518412" cy="3130039"/>
          </a:xfrm>
          <a:prstGeom prst="rect">
            <a:avLst/>
          </a:prstGeom>
          <a:noFill/>
          <a:ln>
            <a:solidFill>
              <a:schemeClr val="tx1"/>
            </a:solidFill>
            <a:prstDash val="lgDash"/>
          </a:ln>
        </p:spPr>
        <p:txBody>
          <a:bodyPr wrap="square" rtlCol="0">
            <a:noAutofit/>
          </a:bodyPr>
          <a:lstStyle/>
          <a:p>
            <a:pPr algn="ctr"/>
            <a:r>
              <a:rPr lang="en-US" sz="1400" dirty="0"/>
              <a:t>Girvan-Newman algorithm (schematic)</a:t>
            </a:r>
          </a:p>
        </p:txBody>
      </p:sp>
      <p:pic>
        <p:nvPicPr>
          <p:cNvPr id="10" name="Picture 9">
            <a:extLst>
              <a:ext uri="{FF2B5EF4-FFF2-40B4-BE49-F238E27FC236}">
                <a16:creationId xmlns:a16="http://schemas.microsoft.com/office/drawing/2014/main" id="{AAF877DC-19D0-4FCE-BF27-0DDD0974CFE2}"/>
              </a:ext>
            </a:extLst>
          </p:cNvPr>
          <p:cNvPicPr>
            <a:picLocks noChangeAspect="1"/>
          </p:cNvPicPr>
          <p:nvPr/>
        </p:nvPicPr>
        <p:blipFill>
          <a:blip r:embed="rId4"/>
          <a:stretch>
            <a:fillRect/>
          </a:stretch>
        </p:blipFill>
        <p:spPr>
          <a:xfrm>
            <a:off x="1656631" y="3783497"/>
            <a:ext cx="2033949" cy="2743200"/>
          </a:xfrm>
          <a:prstGeom prst="rect">
            <a:avLst/>
          </a:prstGeom>
        </p:spPr>
      </p:pic>
    </p:spTree>
    <p:extLst>
      <p:ext uri="{BB962C8B-B14F-4D97-AF65-F5344CB8AC3E}">
        <p14:creationId xmlns:p14="http://schemas.microsoft.com/office/powerpoint/2010/main" val="25011474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730776" y="324382"/>
            <a:ext cx="2178225" cy="369332"/>
          </a:xfrm>
          <a:prstGeom prst="rect">
            <a:avLst/>
          </a:prstGeom>
          <a:noFill/>
        </p:spPr>
        <p:txBody>
          <a:bodyPr wrap="none" rtlCol="0">
            <a:spAutoFit/>
          </a:bodyPr>
          <a:lstStyle/>
          <a:p>
            <a:r>
              <a:rPr lang="en-US" dirty="0"/>
              <a:t>Looking at subgroups</a:t>
            </a:r>
          </a:p>
        </p:txBody>
      </p:sp>
      <p:sp>
        <p:nvSpPr>
          <p:cNvPr id="4" name="TextBox 3"/>
          <p:cNvSpPr txBox="1"/>
          <p:nvPr/>
        </p:nvSpPr>
        <p:spPr>
          <a:xfrm>
            <a:off x="744792" y="848376"/>
            <a:ext cx="4508977" cy="2554545"/>
          </a:xfrm>
          <a:prstGeom prst="rect">
            <a:avLst/>
          </a:prstGeom>
          <a:noFill/>
        </p:spPr>
        <p:txBody>
          <a:bodyPr wrap="square" rtlCol="0">
            <a:spAutoFit/>
          </a:bodyPr>
          <a:lstStyle/>
          <a:p>
            <a:r>
              <a:rPr lang="en-US" sz="1600" b="1" dirty="0"/>
              <a:t>Cliques</a:t>
            </a:r>
            <a:br>
              <a:rPr lang="en-US" sz="1600" dirty="0"/>
            </a:br>
            <a:r>
              <a:rPr lang="en-US" sz="1600" dirty="0"/>
              <a:t>Maximal complete subgraph</a:t>
            </a:r>
            <a:br>
              <a:rPr lang="en-US" sz="1600" dirty="0"/>
            </a:br>
            <a:r>
              <a:rPr lang="en-US" sz="1600" dirty="0"/>
              <a:t>Can be overlapping</a:t>
            </a:r>
            <a:br>
              <a:rPr lang="en-US" sz="1600" dirty="0"/>
            </a:br>
            <a:r>
              <a:rPr lang="en-US" sz="1600" i="1" dirty="0"/>
              <a:t>Limitation</a:t>
            </a:r>
            <a:r>
              <a:rPr lang="en-US" sz="1600" dirty="0"/>
              <a:t>: Find “communities</a:t>
            </a:r>
            <a:br>
              <a:rPr lang="en-US" sz="1600" dirty="0"/>
            </a:br>
            <a:endParaRPr lang="en-US" sz="1600" dirty="0"/>
          </a:p>
          <a:p>
            <a:r>
              <a:rPr lang="en-US" sz="1600" b="1" dirty="0"/>
              <a:t>Communities</a:t>
            </a:r>
            <a:br>
              <a:rPr lang="en-US" sz="1600" dirty="0"/>
            </a:br>
            <a:r>
              <a:rPr lang="en-US" sz="1600" dirty="0"/>
              <a:t>Mutually exclusive sub-groups</a:t>
            </a:r>
            <a:br>
              <a:rPr lang="en-US" sz="1600" dirty="0"/>
            </a:br>
            <a:r>
              <a:rPr lang="en-US" sz="1600" dirty="0"/>
              <a:t>Many different algorithms</a:t>
            </a:r>
            <a:br>
              <a:rPr lang="en-US" sz="1600" dirty="0"/>
            </a:br>
            <a:r>
              <a:rPr lang="en-US" sz="1600" dirty="0"/>
              <a:t>Girvan-Newman algorithm</a:t>
            </a:r>
            <a:br>
              <a:rPr lang="en-US" sz="1600" dirty="0"/>
            </a:br>
            <a:endParaRPr lang="en-US" sz="1600" dirty="0"/>
          </a:p>
        </p:txBody>
      </p:sp>
      <p:pic>
        <p:nvPicPr>
          <p:cNvPr id="5" name="Grafik 6"/>
          <p:cNvPicPr>
            <a:picLocks noChangeAspect="1"/>
          </p:cNvPicPr>
          <p:nvPr/>
        </p:nvPicPr>
        <p:blipFill>
          <a:blip r:embed="rId3"/>
          <a:stretch>
            <a:fillRect/>
          </a:stretch>
        </p:blipFill>
        <p:spPr>
          <a:xfrm>
            <a:off x="6490024" y="1190609"/>
            <a:ext cx="4759398" cy="3657600"/>
          </a:xfrm>
          <a:prstGeom prst="rect">
            <a:avLst/>
          </a:prstGeom>
        </p:spPr>
      </p:pic>
      <p:cxnSp>
        <p:nvCxnSpPr>
          <p:cNvPr id="3" name="Straight Connector 2"/>
          <p:cNvCxnSpPr/>
          <p:nvPr/>
        </p:nvCxnSpPr>
        <p:spPr>
          <a:xfrm>
            <a:off x="9394521" y="2160740"/>
            <a:ext cx="726509" cy="91440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19" name="Slide Number Placeholder 18"/>
          <p:cNvSpPr>
            <a:spLocks noGrp="1"/>
          </p:cNvSpPr>
          <p:nvPr>
            <p:ph type="sldNum" sz="quarter" idx="12"/>
          </p:nvPr>
        </p:nvSpPr>
        <p:spPr/>
        <p:txBody>
          <a:bodyPr/>
          <a:lstStyle/>
          <a:p>
            <a:fld id="{24AAA300-FDA1-4D7C-B970-C92F445BB6E9}" type="slidenum">
              <a:rPr lang="en-US" smtClean="0"/>
              <a:t>26</a:t>
            </a:fld>
            <a:endParaRPr lang="en-US"/>
          </a:p>
        </p:txBody>
      </p:sp>
      <p:sp>
        <p:nvSpPr>
          <p:cNvPr id="20" name="TextBox 19"/>
          <p:cNvSpPr txBox="1"/>
          <p:nvPr/>
        </p:nvSpPr>
        <p:spPr>
          <a:xfrm>
            <a:off x="914400" y="3477440"/>
            <a:ext cx="3518412" cy="3130039"/>
          </a:xfrm>
          <a:prstGeom prst="rect">
            <a:avLst/>
          </a:prstGeom>
          <a:noFill/>
          <a:ln>
            <a:solidFill>
              <a:schemeClr val="tx1"/>
            </a:solidFill>
            <a:prstDash val="lgDash"/>
          </a:ln>
        </p:spPr>
        <p:txBody>
          <a:bodyPr wrap="square" rtlCol="0">
            <a:noAutofit/>
          </a:bodyPr>
          <a:lstStyle/>
          <a:p>
            <a:pPr algn="ctr"/>
            <a:r>
              <a:rPr lang="en-US" sz="1400" dirty="0"/>
              <a:t>Girvan-Newman algorithm (schematic)</a:t>
            </a:r>
          </a:p>
        </p:txBody>
      </p:sp>
      <p:pic>
        <p:nvPicPr>
          <p:cNvPr id="21" name="Picture 20"/>
          <p:cNvPicPr>
            <a:picLocks noChangeAspect="1"/>
          </p:cNvPicPr>
          <p:nvPr/>
        </p:nvPicPr>
        <p:blipFill>
          <a:blip r:embed="rId4"/>
          <a:stretch>
            <a:fillRect/>
          </a:stretch>
        </p:blipFill>
        <p:spPr>
          <a:xfrm>
            <a:off x="1656631" y="3783497"/>
            <a:ext cx="2033949" cy="2743200"/>
          </a:xfrm>
          <a:prstGeom prst="rect">
            <a:avLst/>
          </a:prstGeom>
        </p:spPr>
      </p:pic>
    </p:spTree>
    <p:extLst>
      <p:ext uri="{BB962C8B-B14F-4D97-AF65-F5344CB8AC3E}">
        <p14:creationId xmlns:p14="http://schemas.microsoft.com/office/powerpoint/2010/main" val="1310169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730776" y="324382"/>
            <a:ext cx="2178225" cy="369332"/>
          </a:xfrm>
          <a:prstGeom prst="rect">
            <a:avLst/>
          </a:prstGeom>
          <a:noFill/>
        </p:spPr>
        <p:txBody>
          <a:bodyPr wrap="none" rtlCol="0">
            <a:spAutoFit/>
          </a:bodyPr>
          <a:lstStyle/>
          <a:p>
            <a:r>
              <a:rPr lang="en-US" dirty="0"/>
              <a:t>Looking at subgroups</a:t>
            </a:r>
          </a:p>
        </p:txBody>
      </p:sp>
      <p:sp>
        <p:nvSpPr>
          <p:cNvPr id="4" name="TextBox 3"/>
          <p:cNvSpPr txBox="1"/>
          <p:nvPr/>
        </p:nvSpPr>
        <p:spPr>
          <a:xfrm>
            <a:off x="744792" y="848376"/>
            <a:ext cx="4508977" cy="2554545"/>
          </a:xfrm>
          <a:prstGeom prst="rect">
            <a:avLst/>
          </a:prstGeom>
          <a:noFill/>
        </p:spPr>
        <p:txBody>
          <a:bodyPr wrap="square" rtlCol="0">
            <a:spAutoFit/>
          </a:bodyPr>
          <a:lstStyle/>
          <a:p>
            <a:r>
              <a:rPr lang="en-US" sz="1600" b="1" dirty="0"/>
              <a:t>Cliques</a:t>
            </a:r>
            <a:br>
              <a:rPr lang="en-US" sz="1600" dirty="0"/>
            </a:br>
            <a:r>
              <a:rPr lang="en-US" sz="1600" dirty="0"/>
              <a:t>Maximal complete subgraph</a:t>
            </a:r>
            <a:br>
              <a:rPr lang="en-US" sz="1600" dirty="0"/>
            </a:br>
            <a:r>
              <a:rPr lang="en-US" sz="1600" dirty="0"/>
              <a:t>Can be overlapping</a:t>
            </a:r>
            <a:br>
              <a:rPr lang="en-US" sz="1600" dirty="0"/>
            </a:br>
            <a:r>
              <a:rPr lang="en-US" sz="1600" i="1" dirty="0"/>
              <a:t>Limitation</a:t>
            </a:r>
            <a:r>
              <a:rPr lang="en-US" sz="1600" dirty="0"/>
              <a:t>: Find “communities</a:t>
            </a:r>
            <a:br>
              <a:rPr lang="en-US" sz="1600" dirty="0"/>
            </a:br>
            <a:endParaRPr lang="en-US" sz="1600" dirty="0"/>
          </a:p>
          <a:p>
            <a:r>
              <a:rPr lang="en-US" sz="1600" b="1" dirty="0"/>
              <a:t>Communities</a:t>
            </a:r>
            <a:br>
              <a:rPr lang="en-US" sz="1600" dirty="0"/>
            </a:br>
            <a:r>
              <a:rPr lang="en-US" sz="1600" dirty="0"/>
              <a:t>Mutually exclusive sub-groups</a:t>
            </a:r>
            <a:br>
              <a:rPr lang="en-US" sz="1600" dirty="0"/>
            </a:br>
            <a:r>
              <a:rPr lang="en-US" sz="1600" dirty="0"/>
              <a:t>Many different algorithms</a:t>
            </a:r>
            <a:br>
              <a:rPr lang="en-US" sz="1600" dirty="0"/>
            </a:br>
            <a:r>
              <a:rPr lang="en-US" sz="1600" dirty="0"/>
              <a:t>Girvan-Newman algorithm</a:t>
            </a:r>
            <a:br>
              <a:rPr lang="en-US" sz="1600" dirty="0"/>
            </a:br>
            <a:endParaRPr lang="en-US" sz="1600" dirty="0"/>
          </a:p>
        </p:txBody>
      </p:sp>
      <p:pic>
        <p:nvPicPr>
          <p:cNvPr id="5" name="Grafik 6"/>
          <p:cNvPicPr>
            <a:picLocks noChangeAspect="1"/>
          </p:cNvPicPr>
          <p:nvPr/>
        </p:nvPicPr>
        <p:blipFill>
          <a:blip r:embed="rId3"/>
          <a:stretch>
            <a:fillRect/>
          </a:stretch>
        </p:blipFill>
        <p:spPr>
          <a:xfrm>
            <a:off x="6490024" y="1190609"/>
            <a:ext cx="4759398" cy="3657600"/>
          </a:xfrm>
          <a:prstGeom prst="rect">
            <a:avLst/>
          </a:prstGeom>
        </p:spPr>
      </p:pic>
      <p:cxnSp>
        <p:nvCxnSpPr>
          <p:cNvPr id="3" name="Straight Connector 2"/>
          <p:cNvCxnSpPr/>
          <p:nvPr/>
        </p:nvCxnSpPr>
        <p:spPr>
          <a:xfrm>
            <a:off x="9394521" y="2160740"/>
            <a:ext cx="726509" cy="91440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8645047" y="1436318"/>
            <a:ext cx="630476" cy="567846"/>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8079288" y="1935271"/>
            <a:ext cx="1146131" cy="125261"/>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Slide Number Placeholder 19"/>
          <p:cNvSpPr>
            <a:spLocks noGrp="1"/>
          </p:cNvSpPr>
          <p:nvPr>
            <p:ph type="sldNum" sz="quarter" idx="12"/>
          </p:nvPr>
        </p:nvSpPr>
        <p:spPr/>
        <p:txBody>
          <a:bodyPr/>
          <a:lstStyle/>
          <a:p>
            <a:fld id="{24AAA300-FDA1-4D7C-B970-C92F445BB6E9}" type="slidenum">
              <a:rPr lang="en-US" smtClean="0"/>
              <a:t>27</a:t>
            </a:fld>
            <a:endParaRPr lang="en-US"/>
          </a:p>
        </p:txBody>
      </p:sp>
      <p:sp>
        <p:nvSpPr>
          <p:cNvPr id="21" name="TextBox 20"/>
          <p:cNvSpPr txBox="1"/>
          <p:nvPr/>
        </p:nvSpPr>
        <p:spPr>
          <a:xfrm>
            <a:off x="914400" y="3477440"/>
            <a:ext cx="3518412" cy="3130039"/>
          </a:xfrm>
          <a:prstGeom prst="rect">
            <a:avLst/>
          </a:prstGeom>
          <a:noFill/>
          <a:ln>
            <a:solidFill>
              <a:schemeClr val="tx1"/>
            </a:solidFill>
            <a:prstDash val="lgDash"/>
          </a:ln>
        </p:spPr>
        <p:txBody>
          <a:bodyPr wrap="square" rtlCol="0">
            <a:noAutofit/>
          </a:bodyPr>
          <a:lstStyle/>
          <a:p>
            <a:pPr algn="ctr"/>
            <a:r>
              <a:rPr lang="en-US" sz="1400" dirty="0"/>
              <a:t>Girvan-Newman algorithm (schematic)</a:t>
            </a:r>
          </a:p>
        </p:txBody>
      </p:sp>
      <p:pic>
        <p:nvPicPr>
          <p:cNvPr id="22" name="Picture 21"/>
          <p:cNvPicPr>
            <a:picLocks noChangeAspect="1"/>
          </p:cNvPicPr>
          <p:nvPr/>
        </p:nvPicPr>
        <p:blipFill>
          <a:blip r:embed="rId4"/>
          <a:stretch>
            <a:fillRect/>
          </a:stretch>
        </p:blipFill>
        <p:spPr>
          <a:xfrm>
            <a:off x="1656631" y="3783497"/>
            <a:ext cx="2033949" cy="2743200"/>
          </a:xfrm>
          <a:prstGeom prst="rect">
            <a:avLst/>
          </a:prstGeom>
        </p:spPr>
      </p:pic>
    </p:spTree>
    <p:extLst>
      <p:ext uri="{BB962C8B-B14F-4D97-AF65-F5344CB8AC3E}">
        <p14:creationId xmlns:p14="http://schemas.microsoft.com/office/powerpoint/2010/main" val="276574435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914400" y="3477440"/>
            <a:ext cx="3518412" cy="3130039"/>
          </a:xfrm>
          <a:prstGeom prst="rect">
            <a:avLst/>
          </a:prstGeom>
          <a:noFill/>
          <a:ln>
            <a:solidFill>
              <a:schemeClr val="tx1"/>
            </a:solidFill>
            <a:prstDash val="lgDash"/>
          </a:ln>
        </p:spPr>
        <p:txBody>
          <a:bodyPr wrap="square" rtlCol="0">
            <a:noAutofit/>
          </a:bodyPr>
          <a:lstStyle/>
          <a:p>
            <a:pPr algn="ctr"/>
            <a:r>
              <a:rPr lang="en-US" sz="1400" dirty="0"/>
              <a:t>Girvan-Newman algorithm (schematic)</a:t>
            </a:r>
          </a:p>
        </p:txBody>
      </p:sp>
      <p:sp>
        <p:nvSpPr>
          <p:cNvPr id="9" name="TextBox 8"/>
          <p:cNvSpPr txBox="1"/>
          <p:nvPr/>
        </p:nvSpPr>
        <p:spPr>
          <a:xfrm>
            <a:off x="730776" y="324382"/>
            <a:ext cx="2178225" cy="369332"/>
          </a:xfrm>
          <a:prstGeom prst="rect">
            <a:avLst/>
          </a:prstGeom>
          <a:noFill/>
        </p:spPr>
        <p:txBody>
          <a:bodyPr wrap="none" rtlCol="0">
            <a:spAutoFit/>
          </a:bodyPr>
          <a:lstStyle/>
          <a:p>
            <a:r>
              <a:rPr lang="en-US" dirty="0"/>
              <a:t>Looking at subgroups</a:t>
            </a:r>
          </a:p>
        </p:txBody>
      </p:sp>
      <p:sp>
        <p:nvSpPr>
          <p:cNvPr id="4" name="TextBox 3"/>
          <p:cNvSpPr txBox="1"/>
          <p:nvPr/>
        </p:nvSpPr>
        <p:spPr>
          <a:xfrm>
            <a:off x="744792" y="848376"/>
            <a:ext cx="4508977" cy="2554545"/>
          </a:xfrm>
          <a:prstGeom prst="rect">
            <a:avLst/>
          </a:prstGeom>
          <a:noFill/>
        </p:spPr>
        <p:txBody>
          <a:bodyPr wrap="square" rtlCol="0">
            <a:spAutoFit/>
          </a:bodyPr>
          <a:lstStyle/>
          <a:p>
            <a:r>
              <a:rPr lang="en-US" sz="1600" b="1" dirty="0"/>
              <a:t>Cliques</a:t>
            </a:r>
            <a:br>
              <a:rPr lang="en-US" sz="1600" dirty="0"/>
            </a:br>
            <a:r>
              <a:rPr lang="en-US" sz="1600" dirty="0"/>
              <a:t>Maximal complete subgraph</a:t>
            </a:r>
            <a:br>
              <a:rPr lang="en-US" sz="1600" dirty="0"/>
            </a:br>
            <a:r>
              <a:rPr lang="en-US" sz="1600" dirty="0"/>
              <a:t>Can be overlapping</a:t>
            </a:r>
            <a:br>
              <a:rPr lang="en-US" sz="1600" dirty="0"/>
            </a:br>
            <a:r>
              <a:rPr lang="en-US" sz="1600" i="1" dirty="0"/>
              <a:t>Limitation</a:t>
            </a:r>
            <a:r>
              <a:rPr lang="en-US" sz="1600" dirty="0"/>
              <a:t>: Find “communities</a:t>
            </a:r>
            <a:br>
              <a:rPr lang="en-US" sz="1600" dirty="0"/>
            </a:br>
            <a:endParaRPr lang="en-US" sz="1600" dirty="0"/>
          </a:p>
          <a:p>
            <a:r>
              <a:rPr lang="en-US" sz="1600" b="1" dirty="0"/>
              <a:t>Communities</a:t>
            </a:r>
            <a:br>
              <a:rPr lang="en-US" sz="1600" dirty="0"/>
            </a:br>
            <a:r>
              <a:rPr lang="en-US" sz="1600" dirty="0"/>
              <a:t>Mutually exclusive sub-groups</a:t>
            </a:r>
            <a:br>
              <a:rPr lang="en-US" sz="1600" dirty="0"/>
            </a:br>
            <a:r>
              <a:rPr lang="en-US" sz="1600" dirty="0"/>
              <a:t>Many different algorithms</a:t>
            </a:r>
            <a:br>
              <a:rPr lang="en-US" sz="1600" dirty="0"/>
            </a:br>
            <a:r>
              <a:rPr lang="en-US" sz="1600" dirty="0"/>
              <a:t>Girvan-Newman algorithm</a:t>
            </a:r>
            <a:br>
              <a:rPr lang="en-US" sz="1600" dirty="0"/>
            </a:br>
            <a:endParaRPr lang="en-US" sz="1600" dirty="0"/>
          </a:p>
        </p:txBody>
      </p:sp>
      <p:pic>
        <p:nvPicPr>
          <p:cNvPr id="5" name="Grafik 6"/>
          <p:cNvPicPr>
            <a:picLocks noChangeAspect="1"/>
          </p:cNvPicPr>
          <p:nvPr/>
        </p:nvPicPr>
        <p:blipFill>
          <a:blip r:embed="rId2"/>
          <a:stretch>
            <a:fillRect/>
          </a:stretch>
        </p:blipFill>
        <p:spPr>
          <a:xfrm>
            <a:off x="6821965" y="324382"/>
            <a:ext cx="4164473" cy="3200400"/>
          </a:xfrm>
          <a:prstGeom prst="rect">
            <a:avLst/>
          </a:prstGeom>
        </p:spPr>
      </p:pic>
      <p:pic>
        <p:nvPicPr>
          <p:cNvPr id="7" name="Picture 6"/>
          <p:cNvPicPr>
            <a:picLocks noChangeAspect="1"/>
          </p:cNvPicPr>
          <p:nvPr/>
        </p:nvPicPr>
        <p:blipFill>
          <a:blip r:embed="rId3"/>
          <a:stretch>
            <a:fillRect/>
          </a:stretch>
        </p:blipFill>
        <p:spPr>
          <a:xfrm>
            <a:off x="1656631" y="3783497"/>
            <a:ext cx="2033949" cy="2743200"/>
          </a:xfrm>
          <a:prstGeom prst="rect">
            <a:avLst/>
          </a:prstGeom>
        </p:spPr>
      </p:pic>
      <p:pic>
        <p:nvPicPr>
          <p:cNvPr id="12" name="Picture 11"/>
          <p:cNvPicPr>
            <a:picLocks noChangeAspect="1"/>
          </p:cNvPicPr>
          <p:nvPr/>
        </p:nvPicPr>
        <p:blipFill>
          <a:blip r:embed="rId4"/>
          <a:stretch>
            <a:fillRect/>
          </a:stretch>
        </p:blipFill>
        <p:spPr>
          <a:xfrm>
            <a:off x="6359501" y="3670859"/>
            <a:ext cx="4957011" cy="2743200"/>
          </a:xfrm>
          <a:prstGeom prst="rect">
            <a:avLst/>
          </a:prstGeom>
        </p:spPr>
      </p:pic>
      <p:sp>
        <p:nvSpPr>
          <p:cNvPr id="2" name="Oval 1"/>
          <p:cNvSpPr/>
          <p:nvPr/>
        </p:nvSpPr>
        <p:spPr>
          <a:xfrm>
            <a:off x="6821965" y="178305"/>
            <a:ext cx="2841865" cy="1418763"/>
          </a:xfrm>
          <a:prstGeom prst="ellipse">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9400783" y="1801439"/>
            <a:ext cx="1735967" cy="1418763"/>
          </a:xfrm>
          <a:prstGeom prst="ellipse">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rot="18868750">
            <a:off x="6985166" y="2486849"/>
            <a:ext cx="603024" cy="1271887"/>
          </a:xfrm>
          <a:prstGeom prst="ellipse">
            <a:avLst/>
          </a:pr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Slide Number Placeholder 14"/>
          <p:cNvSpPr>
            <a:spLocks noGrp="1"/>
          </p:cNvSpPr>
          <p:nvPr>
            <p:ph type="sldNum" sz="quarter" idx="12"/>
          </p:nvPr>
        </p:nvSpPr>
        <p:spPr/>
        <p:txBody>
          <a:bodyPr/>
          <a:lstStyle/>
          <a:p>
            <a:fld id="{24AAA300-FDA1-4D7C-B970-C92F445BB6E9}" type="slidenum">
              <a:rPr lang="en-US" smtClean="0"/>
              <a:t>28</a:t>
            </a:fld>
            <a:endParaRPr lang="en-US"/>
          </a:p>
        </p:txBody>
      </p:sp>
    </p:spTree>
    <p:extLst>
      <p:ext uri="{BB962C8B-B14F-4D97-AF65-F5344CB8AC3E}">
        <p14:creationId xmlns:p14="http://schemas.microsoft.com/office/powerpoint/2010/main" val="35031062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16F48AD3-C8B3-4F74-B546-F12937F7DD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130540"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6" name="Rectangle 35">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51648"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Slide Number Placeholder 2"/>
          <p:cNvSpPr>
            <a:spLocks noGrp="1"/>
          </p:cNvSpPr>
          <p:nvPr>
            <p:ph type="sldNum" sz="quarter" idx="12"/>
          </p:nvPr>
        </p:nvSpPr>
        <p:spPr>
          <a:xfrm>
            <a:off x="11150138" y="6356350"/>
            <a:ext cx="721822" cy="365125"/>
          </a:xfrm>
        </p:spPr>
        <p:txBody>
          <a:bodyPr vert="horz" lIns="91440" tIns="45720" rIns="91440" bIns="45720" rtlCol="0" anchor="ctr">
            <a:normAutofit/>
          </a:bodyPr>
          <a:lstStyle/>
          <a:p>
            <a:pPr>
              <a:spcAft>
                <a:spcPts val="600"/>
              </a:spcAft>
            </a:pPr>
            <a:fld id="{24AAA300-FDA1-4D7C-B970-C92F445BB6E9}" type="slidenum">
              <a:rPr lang="en-US">
                <a:solidFill>
                  <a:schemeClr val="tx1">
                    <a:lumMod val="50000"/>
                    <a:lumOff val="50000"/>
                  </a:schemeClr>
                </a:solidFill>
              </a:rPr>
              <a:pPr>
                <a:spcAft>
                  <a:spcPts val="600"/>
                </a:spcAft>
              </a:pPr>
              <a:t>29</a:t>
            </a:fld>
            <a:endParaRPr lang="en-US">
              <a:solidFill>
                <a:schemeClr val="tx1">
                  <a:lumMod val="50000"/>
                  <a:lumOff val="50000"/>
                </a:schemeClr>
              </a:solidFill>
            </a:endParaRPr>
          </a:p>
        </p:txBody>
      </p:sp>
      <p:sp>
        <p:nvSpPr>
          <p:cNvPr id="16" name="TextBox 15">
            <a:extLst>
              <a:ext uri="{FF2B5EF4-FFF2-40B4-BE49-F238E27FC236}">
                <a16:creationId xmlns:a16="http://schemas.microsoft.com/office/drawing/2014/main" id="{D8CF3045-DC50-4F68-8167-83635728A9B3}"/>
              </a:ext>
            </a:extLst>
          </p:cNvPr>
          <p:cNvSpPr txBox="1"/>
          <p:nvPr/>
        </p:nvSpPr>
        <p:spPr>
          <a:xfrm>
            <a:off x="686568" y="1170819"/>
            <a:ext cx="6478513" cy="4516361"/>
          </a:xfrm>
          <a:prstGeom prst="rect">
            <a:avLst/>
          </a:prstGeom>
        </p:spPr>
        <p:txBody>
          <a:bodyPr vert="horz" lIns="91440" tIns="45720" rIns="91440" bIns="45720" rtlCol="0">
            <a:normAutofit/>
          </a:bodyPr>
          <a:lstStyle/>
          <a:p>
            <a:pPr>
              <a:lnSpc>
                <a:spcPct val="90000"/>
              </a:lnSpc>
              <a:spcAft>
                <a:spcPts val="600"/>
              </a:spcAft>
            </a:pPr>
            <a:r>
              <a:rPr lang="en-US" sz="1700" b="1" i="1" dirty="0"/>
              <a:t>Clique</a:t>
            </a:r>
          </a:p>
          <a:p>
            <a:pPr indent="-228600">
              <a:lnSpc>
                <a:spcPct val="90000"/>
              </a:lnSpc>
              <a:spcAft>
                <a:spcPts val="600"/>
              </a:spcAft>
              <a:buFont typeface="Arial" panose="020B0604020202020204" pitchFamily="34" charset="0"/>
              <a:buChar char="•"/>
            </a:pPr>
            <a:r>
              <a:rPr lang="en-US" sz="1700" dirty="0"/>
              <a:t>“A clique is a subset of actors in which every actor is adjacent to every other actor in the subset, and it is impossible to add any more actors to the clique without violating this condition. Formally, a clique is defined as a maximal complete subgraph (Luce and Perry 1949). ‘Complete’ means that every node in the clique is adjacent to every other. ‘Maximal’ means that every node in the clique still have it to be complete.” (</a:t>
            </a:r>
            <a:r>
              <a:rPr lang="en-US" sz="1700" dirty="0" err="1"/>
              <a:t>Borgatti</a:t>
            </a:r>
            <a:r>
              <a:rPr lang="en-US" sz="1700" dirty="0"/>
              <a:t>, Everett, &amp; Johnson, 2013, p.183)</a:t>
            </a:r>
          </a:p>
          <a:p>
            <a:pPr indent="-228600">
              <a:lnSpc>
                <a:spcPct val="90000"/>
              </a:lnSpc>
              <a:spcAft>
                <a:spcPts val="600"/>
              </a:spcAft>
              <a:buFont typeface="Arial" panose="020B0604020202020204" pitchFamily="34" charset="0"/>
              <a:buChar char="•"/>
            </a:pPr>
            <a:endParaRPr lang="en-US" sz="1700" dirty="0"/>
          </a:p>
          <a:p>
            <a:pPr>
              <a:lnSpc>
                <a:spcPct val="90000"/>
              </a:lnSpc>
              <a:spcAft>
                <a:spcPts val="600"/>
              </a:spcAft>
            </a:pPr>
            <a:r>
              <a:rPr lang="en-US" sz="1700" b="1" i="1" dirty="0"/>
              <a:t>Community/</a:t>
            </a:r>
            <a:r>
              <a:rPr lang="en-US" sz="1700" dirty="0"/>
              <a:t> </a:t>
            </a:r>
            <a:r>
              <a:rPr lang="en-US" sz="1700" b="1" i="1" dirty="0"/>
              <a:t>Girvan-Newman algorithm</a:t>
            </a:r>
          </a:p>
          <a:p>
            <a:pPr indent="-228600">
              <a:lnSpc>
                <a:spcPct val="90000"/>
              </a:lnSpc>
              <a:spcAft>
                <a:spcPts val="600"/>
              </a:spcAft>
              <a:buFont typeface="Arial" panose="020B0604020202020204" pitchFamily="34" charset="0"/>
              <a:buChar char="•"/>
            </a:pPr>
            <a:r>
              <a:rPr lang="en-US" sz="1700" dirty="0"/>
              <a:t>“One approach to finding cohesive subgroups is to try to find the structurally important edges whose removal fragments the network rather than finding cohesive groups directly. These edges cannot be within the cohesive groups and so must be between them. The removal of these edges will leave just the cohesive groups. This is the approach taken by the Girvan-Newman algorithm (Girven and Newman 2002).” (</a:t>
            </a:r>
            <a:r>
              <a:rPr lang="en-US" sz="1700" dirty="0" err="1"/>
              <a:t>Borgatti</a:t>
            </a:r>
            <a:r>
              <a:rPr lang="en-US" sz="1700" dirty="0"/>
              <a:t>, Everett, &amp; Johnson, 2013, p.195)</a:t>
            </a:r>
          </a:p>
          <a:p>
            <a:pPr indent="-228600">
              <a:lnSpc>
                <a:spcPct val="90000"/>
              </a:lnSpc>
              <a:spcAft>
                <a:spcPts val="600"/>
              </a:spcAft>
              <a:buFont typeface="Arial" panose="020B0604020202020204" pitchFamily="34" charset="0"/>
              <a:buChar char="•"/>
            </a:pPr>
            <a:endParaRPr lang="en-US" sz="1700" dirty="0"/>
          </a:p>
          <a:p>
            <a:pPr indent="-228600">
              <a:lnSpc>
                <a:spcPct val="90000"/>
              </a:lnSpc>
              <a:spcAft>
                <a:spcPts val="600"/>
              </a:spcAft>
              <a:buFont typeface="Arial" panose="020B0604020202020204" pitchFamily="34" charset="0"/>
              <a:buChar char="•"/>
            </a:pPr>
            <a:endParaRPr lang="en-US" sz="1700" dirty="0"/>
          </a:p>
        </p:txBody>
      </p:sp>
      <p:sp>
        <p:nvSpPr>
          <p:cNvPr id="18" name="TextBox 17">
            <a:extLst>
              <a:ext uri="{FF2B5EF4-FFF2-40B4-BE49-F238E27FC236}">
                <a16:creationId xmlns:a16="http://schemas.microsoft.com/office/drawing/2014/main" id="{D526612F-1FEC-4431-BFEC-F62EAC55BF5C}"/>
              </a:ext>
            </a:extLst>
          </p:cNvPr>
          <p:cNvSpPr txBox="1"/>
          <p:nvPr/>
        </p:nvSpPr>
        <p:spPr>
          <a:xfrm>
            <a:off x="7697510" y="1170820"/>
            <a:ext cx="4174450" cy="4516360"/>
          </a:xfrm>
          <a:prstGeom prst="rect">
            <a:avLst/>
          </a:prstGeom>
        </p:spPr>
        <p:txBody>
          <a:bodyPr vert="horz" lIns="91440" tIns="45720" rIns="91440" bIns="45720" rtlCol="0" anchor="t">
            <a:normAutofit/>
          </a:bodyPr>
          <a:lstStyle/>
          <a:p>
            <a:pPr>
              <a:lnSpc>
                <a:spcPct val="90000"/>
              </a:lnSpc>
              <a:spcBef>
                <a:spcPct val="0"/>
              </a:spcBef>
              <a:spcAft>
                <a:spcPts val="600"/>
              </a:spcAft>
            </a:pPr>
            <a:r>
              <a:rPr lang="en-US" sz="3600" kern="1200" dirty="0">
                <a:solidFill>
                  <a:schemeClr val="tx1"/>
                </a:solidFill>
                <a:latin typeface="+mj-lt"/>
                <a:ea typeface="+mj-ea"/>
                <a:cs typeface="+mj-cs"/>
              </a:rPr>
              <a:t>Looking at subgroups </a:t>
            </a:r>
          </a:p>
          <a:p>
            <a:pPr>
              <a:lnSpc>
                <a:spcPct val="90000"/>
              </a:lnSpc>
              <a:spcBef>
                <a:spcPct val="0"/>
              </a:spcBef>
              <a:spcAft>
                <a:spcPts val="600"/>
              </a:spcAft>
            </a:pPr>
            <a:r>
              <a:rPr lang="en-US" sz="3600" kern="1200" dirty="0">
                <a:solidFill>
                  <a:schemeClr val="tx1"/>
                </a:solidFill>
                <a:latin typeface="+mj-lt"/>
                <a:ea typeface="+mj-ea"/>
                <a:cs typeface="+mj-cs"/>
              </a:rPr>
              <a:t>(textbook definitions)</a:t>
            </a:r>
          </a:p>
        </p:txBody>
      </p:sp>
    </p:spTree>
    <p:extLst>
      <p:ext uri="{BB962C8B-B14F-4D97-AF65-F5344CB8AC3E}">
        <p14:creationId xmlns:p14="http://schemas.microsoft.com/office/powerpoint/2010/main" val="22621889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25084" y="3925904"/>
            <a:ext cx="3501082" cy="2286000"/>
          </a:xfrm>
          <a:prstGeom prst="rect">
            <a:avLst/>
          </a:prstGeom>
        </p:spPr>
      </p:pic>
      <p:sp>
        <p:nvSpPr>
          <p:cNvPr id="9" name="TextBox 8"/>
          <p:cNvSpPr txBox="1"/>
          <p:nvPr/>
        </p:nvSpPr>
        <p:spPr>
          <a:xfrm>
            <a:off x="754840" y="324382"/>
            <a:ext cx="2829621" cy="369332"/>
          </a:xfrm>
          <a:prstGeom prst="rect">
            <a:avLst/>
          </a:prstGeom>
          <a:noFill/>
        </p:spPr>
        <p:txBody>
          <a:bodyPr wrap="none" rtlCol="0">
            <a:spAutoFit/>
          </a:bodyPr>
          <a:lstStyle/>
          <a:p>
            <a:r>
              <a:rPr lang="en-US" dirty="0"/>
              <a:t>Networks are everywhere …</a:t>
            </a:r>
          </a:p>
        </p:txBody>
      </p:sp>
      <p:pic>
        <p:nvPicPr>
          <p:cNvPr id="12" name="Picture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91025" y="832214"/>
            <a:ext cx="3168355" cy="2743200"/>
          </a:xfrm>
          <a:prstGeom prst="rect">
            <a:avLst/>
          </a:prstGeom>
        </p:spPr>
      </p:pic>
      <p:sp>
        <p:nvSpPr>
          <p:cNvPr id="13" name="TextBox 12"/>
          <p:cNvSpPr txBox="1"/>
          <p:nvPr/>
        </p:nvSpPr>
        <p:spPr>
          <a:xfrm>
            <a:off x="1916885" y="3558357"/>
            <a:ext cx="1516634" cy="276999"/>
          </a:xfrm>
          <a:prstGeom prst="rect">
            <a:avLst/>
          </a:prstGeom>
          <a:noFill/>
        </p:spPr>
        <p:txBody>
          <a:bodyPr wrap="none" rtlCol="0">
            <a:spAutoFit/>
          </a:bodyPr>
          <a:lstStyle/>
          <a:p>
            <a:r>
              <a:rPr lang="en-US" sz="1200" dirty="0"/>
              <a:t>LinkedIn Connections</a:t>
            </a:r>
          </a:p>
        </p:txBody>
      </p:sp>
      <p:pic>
        <p:nvPicPr>
          <p:cNvPr id="14" name="Picture 1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843250" y="953209"/>
            <a:ext cx="3763667" cy="2514600"/>
          </a:xfrm>
          <a:prstGeom prst="rect">
            <a:avLst/>
          </a:prstGeom>
        </p:spPr>
      </p:pic>
      <p:pic>
        <p:nvPicPr>
          <p:cNvPr id="15" name="Picture 1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12039" y="3835356"/>
            <a:ext cx="4406746" cy="2743200"/>
          </a:xfrm>
          <a:prstGeom prst="rect">
            <a:avLst/>
          </a:prstGeom>
        </p:spPr>
      </p:pic>
      <p:sp>
        <p:nvSpPr>
          <p:cNvPr id="16" name="TextBox 15"/>
          <p:cNvSpPr txBox="1"/>
          <p:nvPr/>
        </p:nvSpPr>
        <p:spPr>
          <a:xfrm>
            <a:off x="3861264" y="6522817"/>
            <a:ext cx="1275670" cy="276999"/>
          </a:xfrm>
          <a:prstGeom prst="rect">
            <a:avLst/>
          </a:prstGeom>
          <a:noFill/>
        </p:spPr>
        <p:txBody>
          <a:bodyPr wrap="none" rtlCol="0">
            <a:spAutoFit/>
          </a:bodyPr>
          <a:lstStyle/>
          <a:p>
            <a:r>
              <a:rPr lang="en-US" sz="1200" dirty="0"/>
              <a:t>Shipping network</a:t>
            </a:r>
          </a:p>
        </p:txBody>
      </p:sp>
      <p:sp>
        <p:nvSpPr>
          <p:cNvPr id="17" name="TextBox 16"/>
          <p:cNvSpPr txBox="1"/>
          <p:nvPr/>
        </p:nvSpPr>
        <p:spPr>
          <a:xfrm>
            <a:off x="6974621" y="3467809"/>
            <a:ext cx="1500924" cy="276999"/>
          </a:xfrm>
          <a:prstGeom prst="rect">
            <a:avLst/>
          </a:prstGeom>
          <a:noFill/>
        </p:spPr>
        <p:txBody>
          <a:bodyPr wrap="none" rtlCol="0">
            <a:spAutoFit/>
          </a:bodyPr>
          <a:lstStyle/>
          <a:p>
            <a:r>
              <a:rPr lang="en-US" sz="1200" dirty="0"/>
              <a:t>London underground</a:t>
            </a:r>
          </a:p>
        </p:txBody>
      </p:sp>
      <p:sp>
        <p:nvSpPr>
          <p:cNvPr id="18" name="TextBox 17"/>
          <p:cNvSpPr txBox="1"/>
          <p:nvPr/>
        </p:nvSpPr>
        <p:spPr>
          <a:xfrm>
            <a:off x="8717308" y="6294665"/>
            <a:ext cx="1885581" cy="276999"/>
          </a:xfrm>
          <a:prstGeom prst="rect">
            <a:avLst/>
          </a:prstGeom>
          <a:noFill/>
        </p:spPr>
        <p:txBody>
          <a:bodyPr wrap="none" rtlCol="0">
            <a:spAutoFit/>
          </a:bodyPr>
          <a:lstStyle/>
          <a:p>
            <a:r>
              <a:rPr lang="en-US" sz="1200" dirty="0"/>
              <a:t>Marine ecosystem network</a:t>
            </a:r>
          </a:p>
        </p:txBody>
      </p:sp>
      <p:sp>
        <p:nvSpPr>
          <p:cNvPr id="3" name="Slide Number Placeholder 2"/>
          <p:cNvSpPr>
            <a:spLocks noGrp="1"/>
          </p:cNvSpPr>
          <p:nvPr>
            <p:ph type="sldNum" sz="quarter" idx="12"/>
          </p:nvPr>
        </p:nvSpPr>
        <p:spPr/>
        <p:txBody>
          <a:bodyPr/>
          <a:lstStyle/>
          <a:p>
            <a:fld id="{24AAA300-FDA1-4D7C-B970-C92F445BB6E9}" type="slidenum">
              <a:rPr lang="en-US" smtClean="0"/>
              <a:t>3</a:t>
            </a:fld>
            <a:endParaRPr lang="en-US"/>
          </a:p>
        </p:txBody>
      </p:sp>
      <p:sp>
        <p:nvSpPr>
          <p:cNvPr id="2" name="TextBox 1"/>
          <p:cNvSpPr txBox="1"/>
          <p:nvPr/>
        </p:nvSpPr>
        <p:spPr>
          <a:xfrm>
            <a:off x="313516" y="6211904"/>
            <a:ext cx="1580817" cy="461665"/>
          </a:xfrm>
          <a:prstGeom prst="rect">
            <a:avLst/>
          </a:prstGeom>
          <a:noFill/>
        </p:spPr>
        <p:txBody>
          <a:bodyPr wrap="none" rtlCol="0">
            <a:spAutoFit/>
          </a:bodyPr>
          <a:lstStyle/>
          <a:p>
            <a:r>
              <a:rPr lang="en-US" sz="1200" i="1" dirty="0"/>
              <a:t>For sources of graphs, </a:t>
            </a:r>
            <a:br>
              <a:rPr lang="en-US" sz="1200" i="1" dirty="0"/>
            </a:br>
            <a:r>
              <a:rPr lang="en-US" sz="1200" i="1" dirty="0"/>
              <a:t>see last slide. </a:t>
            </a:r>
          </a:p>
        </p:txBody>
      </p:sp>
    </p:spTree>
    <p:extLst>
      <p:ext uri="{BB962C8B-B14F-4D97-AF65-F5344CB8AC3E}">
        <p14:creationId xmlns:p14="http://schemas.microsoft.com/office/powerpoint/2010/main" val="84187649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0776" y="324382"/>
            <a:ext cx="2178225" cy="369332"/>
          </a:xfrm>
          <a:prstGeom prst="rect">
            <a:avLst/>
          </a:prstGeom>
          <a:noFill/>
        </p:spPr>
        <p:txBody>
          <a:bodyPr wrap="none" rtlCol="0">
            <a:spAutoFit/>
          </a:bodyPr>
          <a:lstStyle/>
          <a:p>
            <a:r>
              <a:rPr lang="en-US" dirty="0"/>
              <a:t>Looking at subgroups</a:t>
            </a:r>
          </a:p>
        </p:txBody>
      </p:sp>
      <p:sp>
        <p:nvSpPr>
          <p:cNvPr id="6" name="Slide Number Placeholder 5"/>
          <p:cNvSpPr>
            <a:spLocks noGrp="1"/>
          </p:cNvSpPr>
          <p:nvPr>
            <p:ph type="sldNum" sz="quarter" idx="12"/>
          </p:nvPr>
        </p:nvSpPr>
        <p:spPr/>
        <p:txBody>
          <a:bodyPr/>
          <a:lstStyle/>
          <a:p>
            <a:fld id="{24AAA300-FDA1-4D7C-B970-C92F445BB6E9}" type="slidenum">
              <a:rPr lang="en-US" smtClean="0"/>
              <a:t>30</a:t>
            </a:fld>
            <a:endParaRPr lang="en-US"/>
          </a:p>
        </p:txBody>
      </p:sp>
      <p:pic>
        <p:nvPicPr>
          <p:cNvPr id="3" name="Picture 2"/>
          <p:cNvPicPr>
            <a:picLocks noChangeAspect="1"/>
          </p:cNvPicPr>
          <p:nvPr/>
        </p:nvPicPr>
        <p:blipFill>
          <a:blip r:embed="rId2"/>
          <a:stretch>
            <a:fillRect/>
          </a:stretch>
        </p:blipFill>
        <p:spPr>
          <a:xfrm>
            <a:off x="334295" y="1227221"/>
            <a:ext cx="5895444" cy="4114800"/>
          </a:xfrm>
          <a:prstGeom prst="rect">
            <a:avLst/>
          </a:prstGeom>
        </p:spPr>
      </p:pic>
      <p:pic>
        <p:nvPicPr>
          <p:cNvPr id="7" name="Picture 6"/>
          <p:cNvPicPr>
            <a:picLocks noChangeAspect="1"/>
          </p:cNvPicPr>
          <p:nvPr/>
        </p:nvPicPr>
        <p:blipFill>
          <a:blip r:embed="rId3"/>
          <a:stretch>
            <a:fillRect/>
          </a:stretch>
        </p:blipFill>
        <p:spPr>
          <a:xfrm>
            <a:off x="6133487" y="1347536"/>
            <a:ext cx="5962261" cy="4114800"/>
          </a:xfrm>
          <a:prstGeom prst="rect">
            <a:avLst/>
          </a:prstGeom>
        </p:spPr>
      </p:pic>
    </p:spTree>
    <p:extLst>
      <p:ext uri="{BB962C8B-B14F-4D97-AF65-F5344CB8AC3E}">
        <p14:creationId xmlns:p14="http://schemas.microsoft.com/office/powerpoint/2010/main" val="22281557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0776" y="324382"/>
            <a:ext cx="2178225" cy="369332"/>
          </a:xfrm>
          <a:prstGeom prst="rect">
            <a:avLst/>
          </a:prstGeom>
          <a:noFill/>
        </p:spPr>
        <p:txBody>
          <a:bodyPr wrap="none" rtlCol="0">
            <a:spAutoFit/>
          </a:bodyPr>
          <a:lstStyle/>
          <a:p>
            <a:r>
              <a:rPr lang="en-US" dirty="0"/>
              <a:t>Looking at subgroups</a:t>
            </a:r>
          </a:p>
        </p:txBody>
      </p:sp>
      <p:sp>
        <p:nvSpPr>
          <p:cNvPr id="5" name="Slide Number Placeholder 4"/>
          <p:cNvSpPr>
            <a:spLocks noGrp="1"/>
          </p:cNvSpPr>
          <p:nvPr>
            <p:ph type="sldNum" sz="quarter" idx="12"/>
          </p:nvPr>
        </p:nvSpPr>
        <p:spPr/>
        <p:txBody>
          <a:bodyPr/>
          <a:lstStyle/>
          <a:p>
            <a:fld id="{24AAA300-FDA1-4D7C-B970-C92F445BB6E9}" type="slidenum">
              <a:rPr lang="en-US" smtClean="0"/>
              <a:t>31</a:t>
            </a:fld>
            <a:endParaRPr lang="en-US"/>
          </a:p>
        </p:txBody>
      </p:sp>
      <p:pic>
        <p:nvPicPr>
          <p:cNvPr id="2" name="Picture 1"/>
          <p:cNvPicPr>
            <a:picLocks noChangeAspect="1"/>
          </p:cNvPicPr>
          <p:nvPr/>
        </p:nvPicPr>
        <p:blipFill rotWithShape="1">
          <a:blip r:embed="rId2"/>
          <a:srcRect r="12160"/>
          <a:stretch/>
        </p:blipFill>
        <p:spPr>
          <a:xfrm>
            <a:off x="2956617" y="693714"/>
            <a:ext cx="6741885" cy="5486400"/>
          </a:xfrm>
          <a:prstGeom prst="rect">
            <a:avLst/>
          </a:prstGeom>
        </p:spPr>
      </p:pic>
      <p:sp>
        <p:nvSpPr>
          <p:cNvPr id="9" name="TextBox 8"/>
          <p:cNvSpPr txBox="1"/>
          <p:nvPr/>
        </p:nvSpPr>
        <p:spPr>
          <a:xfrm>
            <a:off x="5828063" y="6180114"/>
            <a:ext cx="998991" cy="276999"/>
          </a:xfrm>
          <a:prstGeom prst="rect">
            <a:avLst/>
          </a:prstGeom>
          <a:noFill/>
        </p:spPr>
        <p:txBody>
          <a:bodyPr wrap="none" rtlCol="0">
            <a:spAutoFit/>
          </a:bodyPr>
          <a:lstStyle/>
          <a:p>
            <a:r>
              <a:rPr lang="en-US" sz="1200" i="1" dirty="0"/>
              <a:t>Communities</a:t>
            </a:r>
          </a:p>
        </p:txBody>
      </p:sp>
    </p:spTree>
    <p:extLst>
      <p:ext uri="{BB962C8B-B14F-4D97-AF65-F5344CB8AC3E}">
        <p14:creationId xmlns:p14="http://schemas.microsoft.com/office/powerpoint/2010/main" val="271316946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1C799903-48D5-4A31-A1A2-541072D977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1" name="Freeform: Shape 20">
            <a:extLst>
              <a:ext uri="{FF2B5EF4-FFF2-40B4-BE49-F238E27FC236}">
                <a16:creationId xmlns:a16="http://schemas.microsoft.com/office/drawing/2014/main" id="{8EFFF109-FC58-4FD3-BE05-9775A1310F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8889" cy="6858000"/>
          </a:xfrm>
          <a:custGeom>
            <a:avLst/>
            <a:gdLst>
              <a:gd name="connsiteX0" fmla="*/ 0 w 4818889"/>
              <a:gd name="connsiteY0" fmla="*/ 0 h 6858000"/>
              <a:gd name="connsiteX1" fmla="*/ 3605911 w 4818889"/>
              <a:gd name="connsiteY1" fmla="*/ 0 h 6858000"/>
              <a:gd name="connsiteX2" fmla="*/ 3668894 w 4818889"/>
              <a:gd name="connsiteY2" fmla="*/ 69271 h 6858000"/>
              <a:gd name="connsiteX3" fmla="*/ 4818889 w 4818889"/>
              <a:gd name="connsiteY3" fmla="*/ 3429000 h 6858000"/>
              <a:gd name="connsiteX4" fmla="*/ 3668894 w 4818889"/>
              <a:gd name="connsiteY4" fmla="*/ 6788730 h 6858000"/>
              <a:gd name="connsiteX5" fmla="*/ 3605911 w 4818889"/>
              <a:gd name="connsiteY5" fmla="*/ 6858000 h 6858000"/>
              <a:gd name="connsiteX6" fmla="*/ 0 w 481888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8889" h="6858000">
                <a:moveTo>
                  <a:pt x="0" y="0"/>
                </a:moveTo>
                <a:lnTo>
                  <a:pt x="3605911" y="0"/>
                </a:lnTo>
                <a:lnTo>
                  <a:pt x="3668894" y="69271"/>
                </a:lnTo>
                <a:cubicBezTo>
                  <a:pt x="4379420" y="929100"/>
                  <a:pt x="4818889" y="2116944"/>
                  <a:pt x="4818889" y="3429000"/>
                </a:cubicBezTo>
                <a:cubicBezTo>
                  <a:pt x="4818889" y="4741056"/>
                  <a:pt x="4379420" y="5928900"/>
                  <a:pt x="3668894" y="6788730"/>
                </a:cubicBezTo>
                <a:lnTo>
                  <a:pt x="3605911" y="6858000"/>
                </a:lnTo>
                <a:lnTo>
                  <a:pt x="0" y="6858000"/>
                </a:lnTo>
                <a:close/>
              </a:path>
            </a:pathLst>
          </a:custGeom>
          <a:ln w="9525">
            <a:solidFill>
              <a:srgbClr val="E6E6E6"/>
            </a:solidFill>
          </a:ln>
          <a:effectLst>
            <a:outerShdw blurRad="508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3" name="Freeform: Shape 22">
            <a:extLst>
              <a:ext uri="{FF2B5EF4-FFF2-40B4-BE49-F238E27FC236}">
                <a16:creationId xmlns:a16="http://schemas.microsoft.com/office/drawing/2014/main" id="{E1B96AD6-92A9-4273-A62B-96A1C3E0BA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1477" cy="6858000"/>
          </a:xfrm>
          <a:custGeom>
            <a:avLst/>
            <a:gdLst>
              <a:gd name="connsiteX0" fmla="*/ 0 w 4811477"/>
              <a:gd name="connsiteY0" fmla="*/ 0 h 6858000"/>
              <a:gd name="connsiteX1" fmla="*/ 3598499 w 4811477"/>
              <a:gd name="connsiteY1" fmla="*/ 0 h 6858000"/>
              <a:gd name="connsiteX2" fmla="*/ 3661482 w 4811477"/>
              <a:gd name="connsiteY2" fmla="*/ 69271 h 6858000"/>
              <a:gd name="connsiteX3" fmla="*/ 4811477 w 4811477"/>
              <a:gd name="connsiteY3" fmla="*/ 3429000 h 6858000"/>
              <a:gd name="connsiteX4" fmla="*/ 3661482 w 4811477"/>
              <a:gd name="connsiteY4" fmla="*/ 6788730 h 6858000"/>
              <a:gd name="connsiteX5" fmla="*/ 3598499 w 4811477"/>
              <a:gd name="connsiteY5" fmla="*/ 6858000 h 6858000"/>
              <a:gd name="connsiteX6" fmla="*/ 0 w 481147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1477" h="6858000">
                <a:moveTo>
                  <a:pt x="0" y="0"/>
                </a:moveTo>
                <a:lnTo>
                  <a:pt x="3598499" y="0"/>
                </a:lnTo>
                <a:lnTo>
                  <a:pt x="3661482" y="69271"/>
                </a:lnTo>
                <a:cubicBezTo>
                  <a:pt x="4372008" y="929100"/>
                  <a:pt x="4811477" y="2116944"/>
                  <a:pt x="4811477" y="3429000"/>
                </a:cubicBezTo>
                <a:cubicBezTo>
                  <a:pt x="4811477" y="4741056"/>
                  <a:pt x="4372008" y="5928900"/>
                  <a:pt x="3661482" y="6788730"/>
                </a:cubicBezTo>
                <a:lnTo>
                  <a:pt x="3598499"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extBox 8"/>
          <p:cNvSpPr txBox="1"/>
          <p:nvPr/>
        </p:nvSpPr>
        <p:spPr>
          <a:xfrm>
            <a:off x="621792" y="1161288"/>
            <a:ext cx="3602736" cy="4526280"/>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000" kern="1200">
                <a:solidFill>
                  <a:schemeClr val="tx1"/>
                </a:solidFill>
                <a:latin typeface="+mj-lt"/>
                <a:ea typeface="+mj-ea"/>
                <a:cs typeface="+mj-cs"/>
              </a:rPr>
              <a:t>Formulating hunches</a:t>
            </a:r>
          </a:p>
        </p:txBody>
      </p:sp>
      <p:sp>
        <p:nvSpPr>
          <p:cNvPr id="25" name="Rectangle 24">
            <a:extLst>
              <a:ext uri="{FF2B5EF4-FFF2-40B4-BE49-F238E27FC236}">
                <a16:creationId xmlns:a16="http://schemas.microsoft.com/office/drawing/2014/main" id="{463EEC44-1BA3-44ED-81FC-A644B04B2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102049"/>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Slide Number Placeholder 4"/>
          <p:cNvSpPr>
            <a:spLocks noGrp="1"/>
          </p:cNvSpPr>
          <p:nvPr>
            <p:ph type="sldNum" sz="quarter" idx="12"/>
          </p:nvPr>
        </p:nvSpPr>
        <p:spPr>
          <a:xfrm>
            <a:off x="10351362" y="6356350"/>
            <a:ext cx="1002437" cy="365125"/>
          </a:xfrm>
        </p:spPr>
        <p:txBody>
          <a:bodyPr vert="horz" lIns="91440" tIns="45720" rIns="91440" bIns="45720" rtlCol="0" anchor="ctr">
            <a:normAutofit/>
          </a:bodyPr>
          <a:lstStyle/>
          <a:p>
            <a:pPr>
              <a:spcAft>
                <a:spcPts val="600"/>
              </a:spcAft>
            </a:pPr>
            <a:fld id="{24AAA300-FDA1-4D7C-B970-C92F445BB6E9}" type="slidenum">
              <a:rPr lang="en-US">
                <a:solidFill>
                  <a:schemeClr val="tx1">
                    <a:lumMod val="50000"/>
                    <a:lumOff val="50000"/>
                  </a:schemeClr>
                </a:solidFill>
              </a:rPr>
              <a:pPr>
                <a:spcAft>
                  <a:spcPts val="600"/>
                </a:spcAft>
              </a:pPr>
              <a:t>32</a:t>
            </a:fld>
            <a:endParaRPr lang="en-US">
              <a:solidFill>
                <a:schemeClr val="tx1">
                  <a:lumMod val="50000"/>
                  <a:lumOff val="50000"/>
                </a:schemeClr>
              </a:solidFill>
            </a:endParaRPr>
          </a:p>
        </p:txBody>
      </p:sp>
      <p:sp>
        <p:nvSpPr>
          <p:cNvPr id="12" name="TextBox 11">
            <a:extLst>
              <a:ext uri="{FF2B5EF4-FFF2-40B4-BE49-F238E27FC236}">
                <a16:creationId xmlns:a16="http://schemas.microsoft.com/office/drawing/2014/main" id="{3B16D792-B774-4506-AEEB-C18C0BF77C85}"/>
              </a:ext>
            </a:extLst>
          </p:cNvPr>
          <p:cNvSpPr txBox="1"/>
          <p:nvPr/>
        </p:nvSpPr>
        <p:spPr>
          <a:xfrm>
            <a:off x="5433269" y="3313112"/>
            <a:ext cx="6267450" cy="2906713"/>
          </a:xfrm>
          <a:prstGeom prst="rect">
            <a:avLst/>
          </a:prstGeom>
          <a:noFill/>
        </p:spPr>
        <p:txBody>
          <a:bodyPr wrap="square" rtlCol="0" anchor="t">
            <a:noAutofit/>
          </a:bodyPr>
          <a:lstStyle/>
          <a:p>
            <a:pPr>
              <a:lnSpc>
                <a:spcPct val="90000"/>
              </a:lnSpc>
              <a:spcAft>
                <a:spcPts val="600"/>
              </a:spcAft>
            </a:pPr>
            <a:r>
              <a:rPr lang="en-US" sz="1600" b="1" i="1" dirty="0"/>
              <a:t>Additional data </a:t>
            </a:r>
          </a:p>
          <a:p>
            <a:pPr>
              <a:lnSpc>
                <a:spcPct val="90000"/>
              </a:lnSpc>
              <a:spcAft>
                <a:spcPts val="600"/>
              </a:spcAft>
            </a:pPr>
            <a:r>
              <a:rPr lang="en-US" sz="1600" dirty="0"/>
              <a:t>Zachary collected data on ideology. </a:t>
            </a:r>
          </a:p>
          <a:p>
            <a:pPr>
              <a:lnSpc>
                <a:spcPct val="90000"/>
              </a:lnSpc>
              <a:spcAft>
                <a:spcPts val="600"/>
              </a:spcAft>
            </a:pPr>
            <a:r>
              <a:rPr lang="en-US" sz="1600" dirty="0"/>
              <a:t>Ideology was recorded as binary information with a modifier (e.g., “Mr. Hi—strong” or “John A.—weak”) </a:t>
            </a:r>
          </a:p>
          <a:p>
            <a:pPr>
              <a:lnSpc>
                <a:spcPct val="90000"/>
              </a:lnSpc>
              <a:spcAft>
                <a:spcPts val="600"/>
              </a:spcAft>
            </a:pPr>
            <a:endParaRPr lang="en-US" sz="1600" u="sng" dirty="0"/>
          </a:p>
          <a:p>
            <a:pPr>
              <a:lnSpc>
                <a:spcPct val="90000"/>
              </a:lnSpc>
              <a:spcAft>
                <a:spcPts val="600"/>
              </a:spcAft>
            </a:pPr>
            <a:r>
              <a:rPr lang="en-US" sz="1600" u="sng" dirty="0"/>
              <a:t>Questions</a:t>
            </a:r>
            <a:endParaRPr lang="en-US" sz="1600" dirty="0"/>
          </a:p>
          <a:p>
            <a:pPr>
              <a:lnSpc>
                <a:spcPct val="90000"/>
              </a:lnSpc>
              <a:spcAft>
                <a:spcPts val="600"/>
              </a:spcAft>
            </a:pPr>
            <a:r>
              <a:rPr lang="en-US" sz="1600" dirty="0"/>
              <a:t>Looking at the network structure, does this observation make sense to you? Why? </a:t>
            </a:r>
          </a:p>
          <a:p>
            <a:pPr>
              <a:lnSpc>
                <a:spcPct val="90000"/>
              </a:lnSpc>
              <a:spcAft>
                <a:spcPts val="600"/>
              </a:spcAft>
            </a:pPr>
            <a:endParaRPr lang="en-US" sz="1600" dirty="0"/>
          </a:p>
          <a:p>
            <a:pPr>
              <a:lnSpc>
                <a:spcPct val="90000"/>
              </a:lnSpc>
              <a:spcAft>
                <a:spcPts val="600"/>
              </a:spcAft>
            </a:pPr>
            <a:r>
              <a:rPr lang="en-US" sz="1600" dirty="0"/>
              <a:t>What is your hunch about the relationship between ideologies and interaction? Why do you think that?</a:t>
            </a:r>
          </a:p>
          <a:p>
            <a:pPr>
              <a:lnSpc>
                <a:spcPct val="90000"/>
              </a:lnSpc>
              <a:spcAft>
                <a:spcPts val="600"/>
              </a:spcAft>
            </a:pPr>
            <a:endParaRPr lang="en-US" sz="1600" dirty="0"/>
          </a:p>
        </p:txBody>
      </p:sp>
      <p:sp>
        <p:nvSpPr>
          <p:cNvPr id="13" name="Rectangle 12">
            <a:extLst>
              <a:ext uri="{FF2B5EF4-FFF2-40B4-BE49-F238E27FC236}">
                <a16:creationId xmlns:a16="http://schemas.microsoft.com/office/drawing/2014/main" id="{AA1137BA-4E06-4E07-A730-E83A6E48A5FE}"/>
              </a:ext>
            </a:extLst>
          </p:cNvPr>
          <p:cNvSpPr/>
          <p:nvPr/>
        </p:nvSpPr>
        <p:spPr>
          <a:xfrm>
            <a:off x="5433269" y="647700"/>
            <a:ext cx="6267450" cy="2597150"/>
          </a:xfrm>
          <a:prstGeom prst="rect">
            <a:avLst/>
          </a:prstGeom>
        </p:spPr>
        <p:txBody>
          <a:bodyPr wrap="square" anchor="t">
            <a:normAutofit/>
          </a:bodyPr>
          <a:lstStyle/>
          <a:p>
            <a:pPr>
              <a:lnSpc>
                <a:spcPct val="90000"/>
              </a:lnSpc>
              <a:spcAft>
                <a:spcPts val="600"/>
              </a:spcAft>
            </a:pPr>
            <a:r>
              <a:rPr lang="en-US" sz="2400" i="1" dirty="0"/>
              <a:t>Observation Zachary</a:t>
            </a:r>
          </a:p>
          <a:p>
            <a:pPr>
              <a:lnSpc>
                <a:spcPct val="90000"/>
              </a:lnSpc>
              <a:spcAft>
                <a:spcPts val="600"/>
              </a:spcAft>
            </a:pPr>
            <a:r>
              <a:rPr lang="en-US" sz="2400" i="1" dirty="0"/>
              <a:t>“The factions were merely ideological groupings, however, and were never organizationally crystallized. There was an overt sentiment in the club that there was no political division, and the factions were not named or even recognized to exist by club members.”  (Zachary, 1977, p.454)</a:t>
            </a:r>
          </a:p>
        </p:txBody>
      </p:sp>
    </p:spTree>
    <p:extLst>
      <p:ext uri="{BB962C8B-B14F-4D97-AF65-F5344CB8AC3E}">
        <p14:creationId xmlns:p14="http://schemas.microsoft.com/office/powerpoint/2010/main" val="157917275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30776" y="1407749"/>
            <a:ext cx="4373580" cy="2862322"/>
          </a:xfrm>
          <a:prstGeom prst="rect">
            <a:avLst/>
          </a:prstGeom>
          <a:noFill/>
        </p:spPr>
        <p:txBody>
          <a:bodyPr wrap="square" rtlCol="0">
            <a:spAutoFit/>
          </a:bodyPr>
          <a:lstStyle/>
          <a:p>
            <a:r>
              <a:rPr lang="en-US" b="1" dirty="0"/>
              <a:t>Characteristics of nodes </a:t>
            </a:r>
            <a:r>
              <a:rPr lang="en-US" dirty="0"/>
              <a:t>(e.g., ideologies) are called node attributes</a:t>
            </a:r>
            <a:br>
              <a:rPr lang="en-US" dirty="0"/>
            </a:br>
            <a:endParaRPr lang="en-US" dirty="0"/>
          </a:p>
          <a:p>
            <a:r>
              <a:rPr lang="en-US" b="1" dirty="0"/>
              <a:t>Homophily: </a:t>
            </a:r>
            <a:r>
              <a:rPr lang="en-US" dirty="0"/>
              <a:t>People are more likely to connect with others who are similar. </a:t>
            </a:r>
            <a:br>
              <a:rPr lang="en-US" dirty="0"/>
            </a:br>
            <a:endParaRPr lang="en-US" dirty="0"/>
          </a:p>
          <a:p>
            <a:r>
              <a:rPr lang="en-US" b="1" dirty="0"/>
              <a:t>Social influence: </a:t>
            </a:r>
            <a:r>
              <a:rPr lang="en-US" dirty="0"/>
              <a:t>People “learn” or “adopt” from others with whom they are connected. </a:t>
            </a:r>
            <a:br>
              <a:rPr lang="en-US" dirty="0"/>
            </a:br>
            <a:endParaRPr lang="en-US" dirty="0"/>
          </a:p>
          <a:p>
            <a:r>
              <a:rPr lang="en-US" dirty="0">
                <a:sym typeface="Wingdings" panose="05000000000000000000" pitchFamily="2" charset="2"/>
              </a:rPr>
              <a:t> Network segregation</a:t>
            </a:r>
            <a:endParaRPr lang="en-US" dirty="0"/>
          </a:p>
        </p:txBody>
      </p:sp>
      <p:pic>
        <p:nvPicPr>
          <p:cNvPr id="4" name="Picture 3"/>
          <p:cNvPicPr>
            <a:picLocks noChangeAspect="1"/>
          </p:cNvPicPr>
          <p:nvPr/>
        </p:nvPicPr>
        <p:blipFill>
          <a:blip r:embed="rId3"/>
          <a:stretch>
            <a:fillRect/>
          </a:stretch>
        </p:blipFill>
        <p:spPr>
          <a:xfrm>
            <a:off x="6590470" y="1715058"/>
            <a:ext cx="4519457" cy="3200400"/>
          </a:xfrm>
          <a:prstGeom prst="rect">
            <a:avLst/>
          </a:prstGeom>
        </p:spPr>
      </p:pic>
      <p:cxnSp>
        <p:nvCxnSpPr>
          <p:cNvPr id="5" name="Straight Connector 4"/>
          <p:cNvCxnSpPr/>
          <p:nvPr/>
        </p:nvCxnSpPr>
        <p:spPr>
          <a:xfrm flipV="1">
            <a:off x="8918532" y="1415441"/>
            <a:ext cx="344465" cy="118371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8730641" y="839244"/>
            <a:ext cx="1064712" cy="576197"/>
          </a:xfrm>
          <a:prstGeom prst="rect">
            <a:avLst/>
          </a:prstGeom>
          <a:noFill/>
          <a:ln>
            <a:solidFill>
              <a:schemeClr val="tx1"/>
            </a:solidFill>
          </a:ln>
        </p:spPr>
        <p:txBody>
          <a:bodyPr wrap="square" rtlCol="0">
            <a:noAutofit/>
          </a:bodyPr>
          <a:lstStyle/>
          <a:p>
            <a:pPr algn="ctr"/>
            <a:r>
              <a:rPr lang="en-US" sz="1400" dirty="0"/>
              <a:t>female</a:t>
            </a:r>
          </a:p>
          <a:p>
            <a:pPr algn="ctr"/>
            <a:r>
              <a:rPr lang="en-US" sz="1400" dirty="0"/>
              <a:t>likes hiking</a:t>
            </a:r>
          </a:p>
        </p:txBody>
      </p:sp>
      <p:cxnSp>
        <p:nvCxnSpPr>
          <p:cNvPr id="8" name="Straight Connector 7"/>
          <p:cNvCxnSpPr>
            <a:stCxn id="10" idx="0"/>
          </p:cNvCxnSpPr>
          <p:nvPr/>
        </p:nvCxnSpPr>
        <p:spPr>
          <a:xfrm flipH="1" flipV="1">
            <a:off x="6845475" y="2120199"/>
            <a:ext cx="35490" cy="95076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6277628" y="3070965"/>
            <a:ext cx="1206673" cy="576197"/>
          </a:xfrm>
          <a:prstGeom prst="rect">
            <a:avLst/>
          </a:prstGeom>
          <a:noFill/>
          <a:ln>
            <a:solidFill>
              <a:schemeClr val="tx1"/>
            </a:solidFill>
          </a:ln>
        </p:spPr>
        <p:txBody>
          <a:bodyPr wrap="square" rtlCol="0">
            <a:noAutofit/>
          </a:bodyPr>
          <a:lstStyle/>
          <a:p>
            <a:pPr algn="ctr"/>
            <a:r>
              <a:rPr lang="en-US" sz="1400" dirty="0"/>
              <a:t>male</a:t>
            </a:r>
          </a:p>
          <a:p>
            <a:pPr algn="ctr"/>
            <a:r>
              <a:rPr lang="en-US" sz="1400" dirty="0"/>
              <a:t>likes bowling</a:t>
            </a:r>
          </a:p>
        </p:txBody>
      </p:sp>
      <p:cxnSp>
        <p:nvCxnSpPr>
          <p:cNvPr id="12" name="Straight Connector 11"/>
          <p:cNvCxnSpPr/>
          <p:nvPr/>
        </p:nvCxnSpPr>
        <p:spPr>
          <a:xfrm flipV="1">
            <a:off x="10052137" y="4843396"/>
            <a:ext cx="353696" cy="66179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9527637" y="5505189"/>
            <a:ext cx="1086632" cy="576197"/>
          </a:xfrm>
          <a:prstGeom prst="rect">
            <a:avLst/>
          </a:prstGeom>
          <a:noFill/>
          <a:ln>
            <a:solidFill>
              <a:schemeClr val="tx1"/>
            </a:solidFill>
          </a:ln>
        </p:spPr>
        <p:txBody>
          <a:bodyPr wrap="square" rtlCol="0">
            <a:noAutofit/>
          </a:bodyPr>
          <a:lstStyle/>
          <a:p>
            <a:pPr algn="ctr"/>
            <a:r>
              <a:rPr lang="en-US" sz="1400" dirty="0"/>
              <a:t>female</a:t>
            </a:r>
          </a:p>
          <a:p>
            <a:pPr algn="ctr"/>
            <a:r>
              <a:rPr lang="en-US" sz="1400" dirty="0"/>
              <a:t>likes hiking</a:t>
            </a:r>
          </a:p>
        </p:txBody>
      </p:sp>
      <p:cxnSp>
        <p:nvCxnSpPr>
          <p:cNvPr id="15" name="Straight Connector 14"/>
          <p:cNvCxnSpPr/>
          <p:nvPr/>
        </p:nvCxnSpPr>
        <p:spPr>
          <a:xfrm flipV="1">
            <a:off x="10937695" y="936489"/>
            <a:ext cx="232774" cy="86099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10605039" y="360292"/>
            <a:ext cx="1130859" cy="576197"/>
          </a:xfrm>
          <a:prstGeom prst="rect">
            <a:avLst/>
          </a:prstGeom>
          <a:noFill/>
          <a:ln>
            <a:solidFill>
              <a:schemeClr val="tx1"/>
            </a:solidFill>
          </a:ln>
        </p:spPr>
        <p:txBody>
          <a:bodyPr wrap="square" rtlCol="0">
            <a:noAutofit/>
          </a:bodyPr>
          <a:lstStyle/>
          <a:p>
            <a:pPr algn="ctr"/>
            <a:r>
              <a:rPr lang="en-US" sz="1400" dirty="0"/>
              <a:t>male</a:t>
            </a:r>
          </a:p>
          <a:p>
            <a:pPr algn="ctr"/>
            <a:r>
              <a:rPr lang="en-US" sz="1400" dirty="0"/>
              <a:t>likes hiking</a:t>
            </a:r>
          </a:p>
        </p:txBody>
      </p:sp>
      <p:sp>
        <p:nvSpPr>
          <p:cNvPr id="20" name="Slide Number Placeholder 19"/>
          <p:cNvSpPr>
            <a:spLocks noGrp="1"/>
          </p:cNvSpPr>
          <p:nvPr>
            <p:ph type="sldNum" sz="quarter" idx="12"/>
          </p:nvPr>
        </p:nvSpPr>
        <p:spPr/>
        <p:txBody>
          <a:bodyPr/>
          <a:lstStyle/>
          <a:p>
            <a:fld id="{24AAA300-FDA1-4D7C-B970-C92F445BB6E9}" type="slidenum">
              <a:rPr lang="en-US" smtClean="0"/>
              <a:t>33</a:t>
            </a:fld>
            <a:endParaRPr lang="en-US"/>
          </a:p>
        </p:txBody>
      </p:sp>
    </p:spTree>
    <p:extLst>
      <p:ext uri="{BB962C8B-B14F-4D97-AF65-F5344CB8AC3E}">
        <p14:creationId xmlns:p14="http://schemas.microsoft.com/office/powerpoint/2010/main" val="111952662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2" name="Rectangle 51">
            <a:extLst>
              <a:ext uri="{FF2B5EF4-FFF2-40B4-BE49-F238E27FC236}">
                <a16:creationId xmlns:a16="http://schemas.microsoft.com/office/drawing/2014/main" id="{5DCB5928-DC7D-4612-9922-441966E156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4" name="Freeform: Shape 53">
            <a:extLst>
              <a:ext uri="{FF2B5EF4-FFF2-40B4-BE49-F238E27FC236}">
                <a16:creationId xmlns:a16="http://schemas.microsoft.com/office/drawing/2014/main" id="{682C1161-1736-45EC-99B7-33F3CAE9D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rgbClr val="E6E6E6"/>
            </a:solidFill>
          </a:ln>
          <a:effectLst>
            <a:outerShdw blurRad="762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56" name="Freeform: Shape 55">
            <a:extLst>
              <a:ext uri="{FF2B5EF4-FFF2-40B4-BE49-F238E27FC236}">
                <a16:creationId xmlns:a16="http://schemas.microsoft.com/office/drawing/2014/main" id="{84D4DDB8-B68F-45B0-9F62-C4279996F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extBox 8"/>
          <p:cNvSpPr txBox="1"/>
          <p:nvPr/>
        </p:nvSpPr>
        <p:spPr>
          <a:xfrm>
            <a:off x="477981" y="1122363"/>
            <a:ext cx="4023360" cy="3204134"/>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4800" kern="1200">
                <a:solidFill>
                  <a:schemeClr val="tx1"/>
                </a:solidFill>
                <a:latin typeface="+mj-lt"/>
                <a:ea typeface="+mj-ea"/>
                <a:cs typeface="+mj-cs"/>
              </a:rPr>
              <a:t>Add node attributes</a:t>
            </a:r>
          </a:p>
        </p:txBody>
      </p:sp>
      <p:sp>
        <p:nvSpPr>
          <p:cNvPr id="58" name="Rectangle 57">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60" name="Rectangle 59">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7" name="Picture 16">
            <a:extLst>
              <a:ext uri="{FF2B5EF4-FFF2-40B4-BE49-F238E27FC236}">
                <a16:creationId xmlns:a16="http://schemas.microsoft.com/office/drawing/2014/main" id="{F35B5591-C78A-4952-93A5-AD98E5D6F53F}"/>
              </a:ext>
            </a:extLst>
          </p:cNvPr>
          <p:cNvPicPr>
            <a:picLocks noChangeAspect="1"/>
          </p:cNvPicPr>
          <p:nvPr/>
        </p:nvPicPr>
        <p:blipFill>
          <a:blip r:embed="rId2"/>
          <a:stretch>
            <a:fillRect/>
          </a:stretch>
        </p:blipFill>
        <p:spPr>
          <a:xfrm>
            <a:off x="5414356" y="1911386"/>
            <a:ext cx="6408836" cy="2883975"/>
          </a:xfrm>
          <a:prstGeom prst="rect">
            <a:avLst/>
          </a:prstGeom>
        </p:spPr>
      </p:pic>
      <p:sp>
        <p:nvSpPr>
          <p:cNvPr id="7" name="Slide Number Placeholder 6"/>
          <p:cNvSpPr>
            <a:spLocks noGrp="1"/>
          </p:cNvSpPr>
          <p:nvPr>
            <p:ph type="sldNum" sz="quarter" idx="12"/>
          </p:nvPr>
        </p:nvSpPr>
        <p:spPr>
          <a:xfrm>
            <a:off x="9847810" y="6356350"/>
            <a:ext cx="1505989" cy="365125"/>
          </a:xfrm>
        </p:spPr>
        <p:txBody>
          <a:bodyPr vert="horz" lIns="91440" tIns="45720" rIns="91440" bIns="45720" rtlCol="0" anchor="ctr">
            <a:normAutofit/>
          </a:bodyPr>
          <a:lstStyle/>
          <a:p>
            <a:pPr>
              <a:spcAft>
                <a:spcPts val="600"/>
              </a:spcAft>
            </a:pPr>
            <a:fld id="{24AAA300-FDA1-4D7C-B970-C92F445BB6E9}" type="slidenum">
              <a:rPr lang="en-US">
                <a:solidFill>
                  <a:schemeClr val="tx1">
                    <a:lumMod val="50000"/>
                    <a:lumOff val="50000"/>
                  </a:schemeClr>
                </a:solidFill>
              </a:rPr>
              <a:pPr>
                <a:spcAft>
                  <a:spcPts val="600"/>
                </a:spcAft>
              </a:pPr>
              <a:t>34</a:t>
            </a:fld>
            <a:endParaRPr lang="en-US">
              <a:solidFill>
                <a:schemeClr val="tx1">
                  <a:lumMod val="50000"/>
                  <a:lumOff val="50000"/>
                </a:schemeClr>
              </a:solidFill>
            </a:endParaRPr>
          </a:p>
        </p:txBody>
      </p:sp>
    </p:spTree>
    <p:extLst>
      <p:ext uri="{BB962C8B-B14F-4D97-AF65-F5344CB8AC3E}">
        <p14:creationId xmlns:p14="http://schemas.microsoft.com/office/powerpoint/2010/main" val="62602204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730776" y="324382"/>
            <a:ext cx="2063514" cy="369332"/>
          </a:xfrm>
          <a:prstGeom prst="rect">
            <a:avLst/>
          </a:prstGeom>
          <a:noFill/>
        </p:spPr>
        <p:txBody>
          <a:bodyPr wrap="none" rtlCol="0">
            <a:spAutoFit/>
          </a:bodyPr>
          <a:lstStyle/>
          <a:p>
            <a:r>
              <a:rPr lang="en-US" dirty="0"/>
              <a:t>Add node attributes</a:t>
            </a:r>
          </a:p>
        </p:txBody>
      </p:sp>
      <p:sp>
        <p:nvSpPr>
          <p:cNvPr id="6" name="Slide Number Placeholder 5"/>
          <p:cNvSpPr>
            <a:spLocks noGrp="1"/>
          </p:cNvSpPr>
          <p:nvPr>
            <p:ph type="sldNum" sz="quarter" idx="12"/>
          </p:nvPr>
        </p:nvSpPr>
        <p:spPr/>
        <p:txBody>
          <a:bodyPr/>
          <a:lstStyle/>
          <a:p>
            <a:fld id="{24AAA300-FDA1-4D7C-B970-C92F445BB6E9}" type="slidenum">
              <a:rPr lang="en-US" smtClean="0"/>
              <a:t>35</a:t>
            </a:fld>
            <a:endParaRPr lang="en-US"/>
          </a:p>
        </p:txBody>
      </p:sp>
      <p:pic>
        <p:nvPicPr>
          <p:cNvPr id="5" name="Picture 4"/>
          <p:cNvPicPr>
            <a:picLocks noChangeAspect="1"/>
          </p:cNvPicPr>
          <p:nvPr/>
        </p:nvPicPr>
        <p:blipFill rotWithShape="1">
          <a:blip r:embed="rId2"/>
          <a:srcRect r="10529"/>
          <a:stretch/>
        </p:blipFill>
        <p:spPr>
          <a:xfrm>
            <a:off x="3046854" y="1100638"/>
            <a:ext cx="6288180" cy="5029200"/>
          </a:xfrm>
          <a:prstGeom prst="rect">
            <a:avLst/>
          </a:prstGeom>
        </p:spPr>
      </p:pic>
    </p:spTree>
    <p:extLst>
      <p:ext uri="{BB962C8B-B14F-4D97-AF65-F5344CB8AC3E}">
        <p14:creationId xmlns:p14="http://schemas.microsoft.com/office/powerpoint/2010/main" val="36983067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730776" y="324382"/>
            <a:ext cx="2063514" cy="369332"/>
          </a:xfrm>
          <a:prstGeom prst="rect">
            <a:avLst/>
          </a:prstGeom>
          <a:noFill/>
        </p:spPr>
        <p:txBody>
          <a:bodyPr wrap="none" rtlCol="0">
            <a:spAutoFit/>
          </a:bodyPr>
          <a:lstStyle/>
          <a:p>
            <a:r>
              <a:rPr lang="en-US" dirty="0"/>
              <a:t>Add node attributes</a:t>
            </a:r>
          </a:p>
        </p:txBody>
      </p:sp>
      <p:sp>
        <p:nvSpPr>
          <p:cNvPr id="6" name="Slide Number Placeholder 5"/>
          <p:cNvSpPr>
            <a:spLocks noGrp="1"/>
          </p:cNvSpPr>
          <p:nvPr>
            <p:ph type="sldNum" sz="quarter" idx="12"/>
          </p:nvPr>
        </p:nvSpPr>
        <p:spPr/>
        <p:txBody>
          <a:bodyPr/>
          <a:lstStyle/>
          <a:p>
            <a:fld id="{24AAA300-FDA1-4D7C-B970-C92F445BB6E9}" type="slidenum">
              <a:rPr lang="en-US" smtClean="0"/>
              <a:t>36</a:t>
            </a:fld>
            <a:endParaRPr lang="en-US"/>
          </a:p>
        </p:txBody>
      </p:sp>
      <p:pic>
        <p:nvPicPr>
          <p:cNvPr id="4" name="Picture 3"/>
          <p:cNvPicPr>
            <a:picLocks noChangeAspect="1"/>
          </p:cNvPicPr>
          <p:nvPr/>
        </p:nvPicPr>
        <p:blipFill rotWithShape="1">
          <a:blip r:embed="rId2"/>
          <a:srcRect r="10386"/>
          <a:stretch/>
        </p:blipFill>
        <p:spPr>
          <a:xfrm>
            <a:off x="6599628" y="1197143"/>
            <a:ext cx="5157754" cy="4114800"/>
          </a:xfrm>
          <a:prstGeom prst="rect">
            <a:avLst/>
          </a:prstGeom>
        </p:spPr>
      </p:pic>
      <p:sp>
        <p:nvSpPr>
          <p:cNvPr id="10" name="TextBox 9"/>
          <p:cNvSpPr txBox="1"/>
          <p:nvPr/>
        </p:nvSpPr>
        <p:spPr>
          <a:xfrm>
            <a:off x="2983510" y="5538373"/>
            <a:ext cx="639406" cy="276999"/>
          </a:xfrm>
          <a:prstGeom prst="rect">
            <a:avLst/>
          </a:prstGeom>
          <a:noFill/>
        </p:spPr>
        <p:txBody>
          <a:bodyPr wrap="none" rtlCol="0">
            <a:spAutoFit/>
          </a:bodyPr>
          <a:lstStyle/>
          <a:p>
            <a:r>
              <a:rPr lang="en-US" sz="1200" i="1" dirty="0"/>
              <a:t>Faction</a:t>
            </a:r>
          </a:p>
        </p:txBody>
      </p:sp>
      <p:sp>
        <p:nvSpPr>
          <p:cNvPr id="11" name="TextBox 10"/>
          <p:cNvSpPr txBox="1"/>
          <p:nvPr/>
        </p:nvSpPr>
        <p:spPr>
          <a:xfrm>
            <a:off x="8162874" y="5538372"/>
            <a:ext cx="2031262" cy="276999"/>
          </a:xfrm>
          <a:prstGeom prst="rect">
            <a:avLst/>
          </a:prstGeom>
          <a:noFill/>
        </p:spPr>
        <p:txBody>
          <a:bodyPr wrap="none" rtlCol="0">
            <a:spAutoFit/>
          </a:bodyPr>
          <a:lstStyle/>
          <a:p>
            <a:r>
              <a:rPr lang="en-US" sz="1200" i="1" dirty="0"/>
              <a:t>Club membership after fission</a:t>
            </a:r>
          </a:p>
        </p:txBody>
      </p:sp>
      <p:pic>
        <p:nvPicPr>
          <p:cNvPr id="5" name="Picture 4"/>
          <p:cNvPicPr>
            <a:picLocks noChangeAspect="1"/>
          </p:cNvPicPr>
          <p:nvPr/>
        </p:nvPicPr>
        <p:blipFill rotWithShape="1">
          <a:blip r:embed="rId3"/>
          <a:srcRect r="10529"/>
          <a:stretch/>
        </p:blipFill>
        <p:spPr>
          <a:xfrm>
            <a:off x="730776" y="1197143"/>
            <a:ext cx="5144874" cy="4114800"/>
          </a:xfrm>
          <a:prstGeom prst="rect">
            <a:avLst/>
          </a:prstGeom>
        </p:spPr>
      </p:pic>
    </p:spTree>
    <p:extLst>
      <p:ext uri="{BB962C8B-B14F-4D97-AF65-F5344CB8AC3E}">
        <p14:creationId xmlns:p14="http://schemas.microsoft.com/office/powerpoint/2010/main" val="188349846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730776" y="324382"/>
            <a:ext cx="2954207" cy="369332"/>
          </a:xfrm>
          <a:prstGeom prst="rect">
            <a:avLst/>
          </a:prstGeom>
          <a:noFill/>
        </p:spPr>
        <p:txBody>
          <a:bodyPr wrap="none" rtlCol="0">
            <a:spAutoFit/>
          </a:bodyPr>
          <a:lstStyle/>
          <a:p>
            <a:r>
              <a:rPr lang="en-US" dirty="0"/>
              <a:t>Fission of the club (story end)</a:t>
            </a:r>
          </a:p>
        </p:txBody>
      </p:sp>
      <p:sp>
        <p:nvSpPr>
          <p:cNvPr id="3" name="TextBox 2"/>
          <p:cNvSpPr txBox="1"/>
          <p:nvPr/>
        </p:nvSpPr>
        <p:spPr>
          <a:xfrm>
            <a:off x="730776" y="1114650"/>
            <a:ext cx="6572392" cy="4616648"/>
          </a:xfrm>
          <a:prstGeom prst="rect">
            <a:avLst/>
          </a:prstGeom>
          <a:noFill/>
        </p:spPr>
        <p:txBody>
          <a:bodyPr wrap="square" rtlCol="0">
            <a:spAutoFit/>
          </a:bodyPr>
          <a:lstStyle/>
          <a:p>
            <a:r>
              <a:rPr lang="en-US" sz="1400" i="1" dirty="0"/>
              <a:t>“Rather, they [factions] were merely groups which emerged from the existing network of friendship among club members at times of political crisis because of ideological differences. There was no attempt by anyone to organize or direct political strategies of groups, and, in general, there was no barrier to interaction between members of opposing faction. Only at time of direct political conflict did individuals selectively interact with others who shared the same ideological position, to the exclusion of those holding other positions. […] Political crisis, then, also had the effect of strengthening the friendship bonds within these ideological groups, and weakening the bonds between them, by the pattern of selective reinforcement.” (Zachary, 1977, p.454)</a:t>
            </a:r>
          </a:p>
          <a:p>
            <a:endParaRPr lang="en-US" sz="1400" i="1" dirty="0"/>
          </a:p>
          <a:p>
            <a:r>
              <a:rPr lang="en-US" sz="1400" i="1" dirty="0">
                <a:solidFill>
                  <a:srgbClr val="000000"/>
                </a:solidFill>
                <a:latin typeface="Calibri" panose="020F0502020204030204" pitchFamily="34" charset="0"/>
              </a:rPr>
              <a:t>“After a series of increasingly sharp factional confrontations over the price of lessons, the officers, led by John A., fired Mr. Hi for attempting to raise lesson prices unilaterally. The supporters of Mr. Hi retaliated by resigning and forming a new organization headed by Mr. Hi, thus completing the fission of the club.” </a:t>
            </a:r>
            <a:r>
              <a:rPr lang="en-US" sz="1400" i="1" dirty="0"/>
              <a:t>(Zachary, 1977, p.453)</a:t>
            </a:r>
            <a:endParaRPr lang="en-US" sz="1400" i="1" dirty="0">
              <a:solidFill>
                <a:srgbClr val="000000"/>
              </a:solidFill>
              <a:latin typeface="Calibri" panose="020F0502020204030204" pitchFamily="34" charset="0"/>
            </a:endParaRPr>
          </a:p>
          <a:p>
            <a:endParaRPr lang="en-US" sz="1400" i="1" dirty="0">
              <a:solidFill>
                <a:srgbClr val="000000"/>
              </a:solidFill>
              <a:latin typeface="Calibri" panose="020F0502020204030204" pitchFamily="34" charset="0"/>
            </a:endParaRPr>
          </a:p>
          <a:p>
            <a:r>
              <a:rPr lang="en-US" sz="1400" i="1" dirty="0"/>
              <a:t>“Person number 9 [here: Emily] was a weak supporter of Jon but joined Mr. </a:t>
            </a:r>
            <a:r>
              <a:rPr lang="en-US" sz="1400" i="1" dirty="0" err="1"/>
              <a:t>Hi’s</a:t>
            </a:r>
            <a:r>
              <a:rPr lang="en-US" sz="1400" i="1" dirty="0"/>
              <a:t> club after the split. This can be explained by noting that he was only three weeks away from a test for the black belt (master status) when the split in the club occurred. Had he joined the officers’ club he would have had to give up his rank and begin again in a new style of karate with a white (beginner’s) belt, since the officers had decided to change the style of karate practiced in their new club.” (Zachary, 1997, pp.465-466)</a:t>
            </a:r>
          </a:p>
        </p:txBody>
      </p:sp>
      <p:sp>
        <p:nvSpPr>
          <p:cNvPr id="6" name="Slide Number Placeholder 5"/>
          <p:cNvSpPr>
            <a:spLocks noGrp="1"/>
          </p:cNvSpPr>
          <p:nvPr>
            <p:ph type="sldNum" sz="quarter" idx="12"/>
          </p:nvPr>
        </p:nvSpPr>
        <p:spPr/>
        <p:txBody>
          <a:bodyPr/>
          <a:lstStyle/>
          <a:p>
            <a:fld id="{24AAA300-FDA1-4D7C-B970-C92F445BB6E9}" type="slidenum">
              <a:rPr lang="en-US" smtClean="0"/>
              <a:t>37</a:t>
            </a:fld>
            <a:endParaRPr lang="en-US"/>
          </a:p>
        </p:txBody>
      </p:sp>
      <p:pic>
        <p:nvPicPr>
          <p:cNvPr id="10" name="Picture 9"/>
          <p:cNvPicPr>
            <a:picLocks noChangeAspect="1"/>
          </p:cNvPicPr>
          <p:nvPr/>
        </p:nvPicPr>
        <p:blipFill rotWithShape="1">
          <a:blip r:embed="rId2"/>
          <a:srcRect r="10386"/>
          <a:stretch/>
        </p:blipFill>
        <p:spPr>
          <a:xfrm>
            <a:off x="8338192" y="3287554"/>
            <a:ext cx="3438503" cy="2743200"/>
          </a:xfrm>
          <a:prstGeom prst="rect">
            <a:avLst/>
          </a:prstGeom>
        </p:spPr>
      </p:pic>
      <p:sp>
        <p:nvSpPr>
          <p:cNvPr id="11" name="TextBox 10"/>
          <p:cNvSpPr txBox="1"/>
          <p:nvPr/>
        </p:nvSpPr>
        <p:spPr>
          <a:xfrm>
            <a:off x="9567563" y="3010555"/>
            <a:ext cx="639406" cy="276999"/>
          </a:xfrm>
          <a:prstGeom prst="rect">
            <a:avLst/>
          </a:prstGeom>
          <a:noFill/>
        </p:spPr>
        <p:txBody>
          <a:bodyPr wrap="none" rtlCol="0">
            <a:spAutoFit/>
          </a:bodyPr>
          <a:lstStyle/>
          <a:p>
            <a:r>
              <a:rPr lang="en-US" sz="1200" i="1" dirty="0"/>
              <a:t>Faction</a:t>
            </a:r>
          </a:p>
        </p:txBody>
      </p:sp>
      <p:sp>
        <p:nvSpPr>
          <p:cNvPr id="12" name="TextBox 11"/>
          <p:cNvSpPr txBox="1"/>
          <p:nvPr/>
        </p:nvSpPr>
        <p:spPr>
          <a:xfrm>
            <a:off x="8871636" y="6030754"/>
            <a:ext cx="2031262" cy="276999"/>
          </a:xfrm>
          <a:prstGeom prst="rect">
            <a:avLst/>
          </a:prstGeom>
          <a:noFill/>
        </p:spPr>
        <p:txBody>
          <a:bodyPr wrap="none" rtlCol="0">
            <a:spAutoFit/>
          </a:bodyPr>
          <a:lstStyle/>
          <a:p>
            <a:r>
              <a:rPr lang="en-US" sz="1200" i="1" dirty="0"/>
              <a:t>Club membership after fission</a:t>
            </a:r>
          </a:p>
        </p:txBody>
      </p:sp>
      <p:pic>
        <p:nvPicPr>
          <p:cNvPr id="13" name="Picture 12"/>
          <p:cNvPicPr>
            <a:picLocks noChangeAspect="1"/>
          </p:cNvPicPr>
          <p:nvPr/>
        </p:nvPicPr>
        <p:blipFill rotWithShape="1">
          <a:blip r:embed="rId3"/>
          <a:srcRect r="10529"/>
          <a:stretch/>
        </p:blipFill>
        <p:spPr>
          <a:xfrm>
            <a:off x="8172308" y="324382"/>
            <a:ext cx="3429917" cy="2743200"/>
          </a:xfrm>
          <a:prstGeom prst="rect">
            <a:avLst/>
          </a:prstGeom>
        </p:spPr>
      </p:pic>
    </p:spTree>
    <p:extLst>
      <p:ext uri="{BB962C8B-B14F-4D97-AF65-F5344CB8AC3E}">
        <p14:creationId xmlns:p14="http://schemas.microsoft.com/office/powerpoint/2010/main" val="153788047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5DCB5928-DC7D-4612-9922-441966E156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5" name="Freeform: Shape 34">
            <a:extLst>
              <a:ext uri="{FF2B5EF4-FFF2-40B4-BE49-F238E27FC236}">
                <a16:creationId xmlns:a16="http://schemas.microsoft.com/office/drawing/2014/main" id="{682C1161-1736-45EC-99B7-33F3CAE9D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rgbClr val="E6E6E6"/>
            </a:solidFill>
          </a:ln>
          <a:effectLst>
            <a:outerShdw blurRad="762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37" name="Freeform: Shape 36">
            <a:extLst>
              <a:ext uri="{FF2B5EF4-FFF2-40B4-BE49-F238E27FC236}">
                <a16:creationId xmlns:a16="http://schemas.microsoft.com/office/drawing/2014/main" id="{84D4DDB8-B68F-45B0-9F62-C4279996F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 name="Rectangle 38">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1" name="Rectangle 40">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9847810" y="6356350"/>
            <a:ext cx="1505989" cy="365125"/>
          </a:xfrm>
        </p:spPr>
        <p:txBody>
          <a:bodyPr vert="horz" lIns="91440" tIns="45720" rIns="91440" bIns="45720" rtlCol="0" anchor="ctr">
            <a:normAutofit/>
          </a:bodyPr>
          <a:lstStyle/>
          <a:p>
            <a:pPr>
              <a:spcAft>
                <a:spcPts val="600"/>
              </a:spcAft>
            </a:pPr>
            <a:fld id="{24AAA300-FDA1-4D7C-B970-C92F445BB6E9}" type="slidenum">
              <a:rPr lang="en-US">
                <a:solidFill>
                  <a:schemeClr val="tx1">
                    <a:lumMod val="50000"/>
                    <a:lumOff val="50000"/>
                  </a:schemeClr>
                </a:solidFill>
              </a:rPr>
              <a:pPr>
                <a:spcAft>
                  <a:spcPts val="600"/>
                </a:spcAft>
              </a:pPr>
              <a:t>38</a:t>
            </a:fld>
            <a:endParaRPr lang="en-US">
              <a:solidFill>
                <a:schemeClr val="tx1">
                  <a:lumMod val="50000"/>
                  <a:lumOff val="50000"/>
                </a:schemeClr>
              </a:solidFill>
            </a:endParaRPr>
          </a:p>
        </p:txBody>
      </p:sp>
      <p:sp>
        <p:nvSpPr>
          <p:cNvPr id="10" name="TextBox 9">
            <a:extLst>
              <a:ext uri="{FF2B5EF4-FFF2-40B4-BE49-F238E27FC236}">
                <a16:creationId xmlns:a16="http://schemas.microsoft.com/office/drawing/2014/main" id="{2E8B5EB8-11F0-4CA1-A90E-FE07D3DA514D}"/>
              </a:ext>
            </a:extLst>
          </p:cNvPr>
          <p:cNvSpPr txBox="1"/>
          <p:nvPr/>
        </p:nvSpPr>
        <p:spPr>
          <a:xfrm>
            <a:off x="5502328" y="899735"/>
            <a:ext cx="749372" cy="369332"/>
          </a:xfrm>
          <a:prstGeom prst="rect">
            <a:avLst/>
          </a:prstGeom>
          <a:noFill/>
        </p:spPr>
        <p:txBody>
          <a:bodyPr wrap="none" rtlCol="0">
            <a:spAutoFit/>
          </a:bodyPr>
          <a:lstStyle/>
          <a:p>
            <a:r>
              <a:rPr lang="en-US" dirty="0"/>
              <a:t>Recap</a:t>
            </a:r>
          </a:p>
        </p:txBody>
      </p:sp>
      <p:sp>
        <p:nvSpPr>
          <p:cNvPr id="11" name="TextBox 10">
            <a:extLst>
              <a:ext uri="{FF2B5EF4-FFF2-40B4-BE49-F238E27FC236}">
                <a16:creationId xmlns:a16="http://schemas.microsoft.com/office/drawing/2014/main" id="{73B88013-34E4-47ED-9959-61E7750A0DD4}"/>
              </a:ext>
            </a:extLst>
          </p:cNvPr>
          <p:cNvSpPr txBox="1"/>
          <p:nvPr/>
        </p:nvSpPr>
        <p:spPr>
          <a:xfrm>
            <a:off x="5502328" y="1488098"/>
            <a:ext cx="6208643" cy="4278094"/>
          </a:xfrm>
          <a:prstGeom prst="rect">
            <a:avLst/>
          </a:prstGeom>
          <a:noFill/>
        </p:spPr>
        <p:txBody>
          <a:bodyPr wrap="square" rtlCol="0">
            <a:spAutoFit/>
          </a:bodyPr>
          <a:lstStyle/>
          <a:p>
            <a:pPr marL="285750" indent="-285750">
              <a:buFont typeface="Arial" panose="020B0604020202020204" pitchFamily="34" charset="0"/>
              <a:buChar char="•"/>
            </a:pPr>
            <a:r>
              <a:rPr lang="en-US" sz="1600" dirty="0"/>
              <a:t>You have learned basic network concepts …</a:t>
            </a:r>
          </a:p>
          <a:p>
            <a:pPr marL="742950" lvl="1" indent="-285750">
              <a:buFont typeface="Arial" panose="020B0604020202020204" pitchFamily="34" charset="0"/>
              <a:buChar char="•"/>
            </a:pPr>
            <a:r>
              <a:rPr lang="en-US" sz="1600" dirty="0"/>
              <a:t>nodes, edges, &amp; node attributes</a:t>
            </a:r>
          </a:p>
          <a:p>
            <a:pPr marL="742950" lvl="1" indent="-285750">
              <a:buFont typeface="Arial" panose="020B0604020202020204" pitchFamily="34" charset="0"/>
              <a:buChar char="•"/>
            </a:pPr>
            <a:r>
              <a:rPr lang="en-US" sz="1600" dirty="0"/>
              <a:t>graph characteristics </a:t>
            </a:r>
          </a:p>
          <a:p>
            <a:pPr marL="742950" lvl="1" indent="-285750">
              <a:buFont typeface="Arial" panose="020B0604020202020204" pitchFamily="34" charset="0"/>
              <a:buChar char="•"/>
            </a:pPr>
            <a:r>
              <a:rPr lang="en-US" sz="1600" dirty="0"/>
              <a:t>data format </a:t>
            </a:r>
          </a:p>
          <a:p>
            <a:pPr marL="742950" lvl="1" indent="-285750">
              <a:buFont typeface="Arial" panose="020B0604020202020204" pitchFamily="34" charset="0"/>
              <a:buChar char="•"/>
            </a:pPr>
            <a:r>
              <a:rPr lang="en-US" sz="1600" dirty="0"/>
              <a:t>network structure </a:t>
            </a:r>
          </a:p>
          <a:p>
            <a:pPr marL="742950" lvl="1" indent="-285750">
              <a:buFont typeface="Arial" panose="020B0604020202020204" pitchFamily="34" charset="0"/>
              <a:buChar char="•"/>
            </a:pPr>
            <a:r>
              <a:rPr lang="en-US" sz="1600" dirty="0"/>
              <a:t>actor position </a:t>
            </a:r>
          </a:p>
          <a:p>
            <a:pPr marL="742950" lvl="1" indent="-285750">
              <a:buFont typeface="Arial" panose="020B0604020202020204" pitchFamily="34" charset="0"/>
              <a:buChar char="•"/>
            </a:pPr>
            <a:r>
              <a:rPr lang="en-US" sz="1600" dirty="0"/>
              <a:t>subgroups</a:t>
            </a:r>
          </a:p>
          <a:p>
            <a:pPr marL="742950" lvl="1" indent="-285750">
              <a:buFont typeface="Arial" panose="020B0604020202020204" pitchFamily="34" charset="0"/>
              <a:buChar char="•"/>
            </a:pPr>
            <a:r>
              <a:rPr lang="en-US" sz="1600" dirty="0" err="1"/>
              <a:t>homophily</a:t>
            </a:r>
            <a:r>
              <a:rPr lang="en-US" sz="1600" dirty="0"/>
              <a:t> &amp; social influence</a:t>
            </a:r>
          </a:p>
          <a:p>
            <a:pPr marL="742950" lvl="1"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You have ...</a:t>
            </a:r>
          </a:p>
          <a:p>
            <a:pPr marL="742950" lvl="1" indent="-285750">
              <a:buFont typeface="Arial" panose="020B0604020202020204" pitchFamily="34" charset="0"/>
              <a:buChar char="•"/>
            </a:pPr>
            <a:r>
              <a:rPr lang="en-US" sz="1600" dirty="0"/>
              <a:t>visualized a network</a:t>
            </a:r>
          </a:p>
          <a:p>
            <a:pPr marL="742950" lvl="1" indent="-285750">
              <a:buFont typeface="Arial" panose="020B0604020202020204" pitchFamily="34" charset="0"/>
              <a:buChar char="•"/>
            </a:pPr>
            <a:r>
              <a:rPr lang="en-US" sz="1600" dirty="0"/>
              <a:t>explored overall network structure</a:t>
            </a:r>
          </a:p>
          <a:p>
            <a:pPr marL="742950" lvl="1" indent="-285750">
              <a:buFont typeface="Arial" panose="020B0604020202020204" pitchFamily="34" charset="0"/>
              <a:buChar char="•"/>
            </a:pPr>
            <a:r>
              <a:rPr lang="en-US" sz="1600" dirty="0"/>
              <a:t>explored actor positions</a:t>
            </a:r>
          </a:p>
          <a:p>
            <a:pPr marL="742950" lvl="1" indent="-285750">
              <a:buFont typeface="Arial" panose="020B0604020202020204" pitchFamily="34" charset="0"/>
              <a:buChar char="•"/>
            </a:pPr>
            <a:r>
              <a:rPr lang="en-US" sz="1600" dirty="0"/>
              <a:t>identified cliques &amp; communities</a:t>
            </a:r>
          </a:p>
          <a:p>
            <a:pPr marL="742950" lvl="1" indent="-285750">
              <a:buFont typeface="Arial" panose="020B0604020202020204" pitchFamily="34" charset="0"/>
              <a:buChar char="•"/>
            </a:pPr>
            <a:r>
              <a:rPr lang="en-US" sz="1600" dirty="0"/>
              <a:t>formulated and explored network-relevant hunches </a:t>
            </a:r>
          </a:p>
          <a:p>
            <a:pPr marL="742950" lvl="1" indent="-285750">
              <a:buFont typeface="Arial" panose="020B0604020202020204" pitchFamily="34" charset="0"/>
              <a:buChar char="•"/>
            </a:pPr>
            <a:r>
              <a:rPr lang="en-US" sz="1600" dirty="0"/>
              <a:t>analyzed one of the most prominent datasets in </a:t>
            </a:r>
            <a:br>
              <a:rPr lang="en-US" sz="1600" dirty="0"/>
            </a:br>
            <a:r>
              <a:rPr lang="en-US" sz="1600" dirty="0"/>
              <a:t>the network literature</a:t>
            </a:r>
          </a:p>
        </p:txBody>
      </p:sp>
      <p:pic>
        <p:nvPicPr>
          <p:cNvPr id="12" name="Picture 11">
            <a:extLst>
              <a:ext uri="{FF2B5EF4-FFF2-40B4-BE49-F238E27FC236}">
                <a16:creationId xmlns:a16="http://schemas.microsoft.com/office/drawing/2014/main" id="{2B3A871F-EEA5-4F0F-966F-AED41D05FFC5}"/>
              </a:ext>
            </a:extLst>
          </p:cNvPr>
          <p:cNvPicPr>
            <a:picLocks noChangeAspect="1"/>
          </p:cNvPicPr>
          <p:nvPr/>
        </p:nvPicPr>
        <p:blipFill>
          <a:blip r:embed="rId2"/>
          <a:stretch>
            <a:fillRect/>
          </a:stretch>
        </p:blipFill>
        <p:spPr>
          <a:xfrm>
            <a:off x="537706" y="1158778"/>
            <a:ext cx="3109865" cy="4114800"/>
          </a:xfrm>
          <a:prstGeom prst="rect">
            <a:avLst/>
          </a:prstGeom>
        </p:spPr>
      </p:pic>
      <p:sp>
        <p:nvSpPr>
          <p:cNvPr id="13" name="Rectangle 12">
            <a:extLst>
              <a:ext uri="{FF2B5EF4-FFF2-40B4-BE49-F238E27FC236}">
                <a16:creationId xmlns:a16="http://schemas.microsoft.com/office/drawing/2014/main" id="{C0443081-DBE7-4457-A11A-9D0BB41DE0AA}"/>
              </a:ext>
            </a:extLst>
          </p:cNvPr>
          <p:cNvSpPr/>
          <p:nvPr/>
        </p:nvSpPr>
        <p:spPr>
          <a:xfrm>
            <a:off x="481338" y="5273578"/>
            <a:ext cx="3166233" cy="584775"/>
          </a:xfrm>
          <a:prstGeom prst="rect">
            <a:avLst/>
          </a:prstGeom>
        </p:spPr>
        <p:txBody>
          <a:bodyPr wrap="square">
            <a:spAutoFit/>
          </a:bodyPr>
          <a:lstStyle/>
          <a:p>
            <a:pPr algn="ctr"/>
            <a:r>
              <a:rPr lang="en-US" sz="1600" i="1" dirty="0"/>
              <a:t>Traveling trophy of the Zachary Karate Club </a:t>
            </a:r>
            <a:r>
              <a:rPr lang="en-US" sz="1600" i="1" dirty="0" err="1"/>
              <a:t>Club</a:t>
            </a:r>
            <a:r>
              <a:rPr lang="en-US" sz="1600" i="1" dirty="0"/>
              <a:t> </a:t>
            </a:r>
            <a:endParaRPr lang="en-US" i="1" dirty="0"/>
          </a:p>
        </p:txBody>
      </p:sp>
    </p:spTree>
    <p:extLst>
      <p:ext uri="{BB962C8B-B14F-4D97-AF65-F5344CB8AC3E}">
        <p14:creationId xmlns:p14="http://schemas.microsoft.com/office/powerpoint/2010/main" val="100879518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24AAA300-FDA1-4D7C-B970-C92F445BB6E9}" type="slidenum">
              <a:rPr lang="en-US" smtClean="0"/>
              <a:t>39</a:t>
            </a:fld>
            <a:endParaRPr lang="en-US"/>
          </a:p>
        </p:txBody>
      </p:sp>
      <p:sp>
        <p:nvSpPr>
          <p:cNvPr id="2" name="TextBox 1"/>
          <p:cNvSpPr txBox="1"/>
          <p:nvPr/>
        </p:nvSpPr>
        <p:spPr>
          <a:xfrm>
            <a:off x="679784" y="499311"/>
            <a:ext cx="11078541" cy="5539978"/>
          </a:xfrm>
          <a:prstGeom prst="rect">
            <a:avLst/>
          </a:prstGeom>
          <a:noFill/>
        </p:spPr>
        <p:txBody>
          <a:bodyPr wrap="square" rtlCol="0">
            <a:spAutoFit/>
          </a:bodyPr>
          <a:lstStyle/>
          <a:p>
            <a:r>
              <a:rPr lang="en-US" dirty="0"/>
              <a:t>Sources</a:t>
            </a:r>
          </a:p>
          <a:p>
            <a:endParaRPr lang="en-US" dirty="0"/>
          </a:p>
          <a:p>
            <a:r>
              <a:rPr lang="en-US" sz="1600" dirty="0" err="1"/>
              <a:t>Borgatti</a:t>
            </a:r>
            <a:r>
              <a:rPr lang="en-US" sz="1600" dirty="0"/>
              <a:t>, S.P., Everett, M.G., &amp; Johnson, J.C. (2013). </a:t>
            </a:r>
            <a:r>
              <a:rPr lang="en-US" sz="1600" i="1" dirty="0"/>
              <a:t>Analyzing Social Networks</a:t>
            </a:r>
            <a:r>
              <a:rPr lang="en-US" sz="1600" dirty="0"/>
              <a:t>. London: SAGE. </a:t>
            </a:r>
            <a:br>
              <a:rPr lang="en-US" sz="1600" dirty="0"/>
            </a:br>
            <a:r>
              <a:rPr lang="en-US" sz="1600" i="1" dirty="0"/>
              <a:t>Note LB: This book is great for learning network concepts. Keep in mind that the book uses UCINET. UCINET is an alternative network analysis software (like R or Python).</a:t>
            </a:r>
          </a:p>
          <a:p>
            <a:endParaRPr lang="en-US" sz="1600" i="1" dirty="0"/>
          </a:p>
          <a:p>
            <a:r>
              <a:rPr lang="en-US" sz="1600" dirty="0"/>
              <a:t>Burt, Ronald (1995) </a:t>
            </a:r>
            <a:r>
              <a:rPr lang="en-US" sz="1600" i="1" dirty="0"/>
              <a:t>Structural Holes. </a:t>
            </a:r>
            <a:r>
              <a:rPr lang="en-US" sz="1600" b="1" i="0" dirty="0">
                <a:solidFill>
                  <a:srgbClr val="0F1111"/>
                </a:solidFill>
                <a:effectLst/>
                <a:latin typeface="Amazon Ember"/>
              </a:rPr>
              <a:t> </a:t>
            </a:r>
            <a:r>
              <a:rPr lang="en-US" sz="1600" b="0" i="0" dirty="0">
                <a:solidFill>
                  <a:srgbClr val="0F1111"/>
                </a:solidFill>
                <a:effectLst/>
                <a:latin typeface="Amazon Ember"/>
              </a:rPr>
              <a:t>Harvard University Press; 1st Paperback Edition</a:t>
            </a:r>
            <a:r>
              <a:rPr lang="en-US" sz="1600" i="1" dirty="0"/>
              <a:t> </a:t>
            </a:r>
          </a:p>
          <a:p>
            <a:endParaRPr lang="en-US" sz="1600" dirty="0"/>
          </a:p>
          <a:p>
            <a:r>
              <a:rPr lang="de-CH" sz="1600" dirty="0" err="1"/>
              <a:t>Csardi</a:t>
            </a:r>
            <a:r>
              <a:rPr lang="de-CH" sz="1600" dirty="0"/>
              <a:t>, G. (2015). </a:t>
            </a:r>
            <a:r>
              <a:rPr lang="de-CH" sz="1600" i="1" dirty="0" err="1"/>
              <a:t>igraphdata</a:t>
            </a:r>
            <a:r>
              <a:rPr lang="de-CH" sz="1600" i="1" dirty="0"/>
              <a:t>: A </a:t>
            </a:r>
            <a:r>
              <a:rPr lang="de-CH" sz="1600" i="1" dirty="0" err="1"/>
              <a:t>Collection</a:t>
            </a:r>
            <a:r>
              <a:rPr lang="de-CH" sz="1600" i="1" dirty="0"/>
              <a:t> </a:t>
            </a:r>
            <a:r>
              <a:rPr lang="de-CH" sz="1600" i="1" dirty="0" err="1"/>
              <a:t>of</a:t>
            </a:r>
            <a:r>
              <a:rPr lang="de-CH" sz="1600" i="1" dirty="0"/>
              <a:t> Network Data Sets </a:t>
            </a:r>
            <a:r>
              <a:rPr lang="de-CH" sz="1600" i="1" dirty="0" err="1"/>
              <a:t>for</a:t>
            </a:r>
            <a:r>
              <a:rPr lang="de-CH" sz="1600" i="1" dirty="0"/>
              <a:t> </a:t>
            </a:r>
            <a:r>
              <a:rPr lang="de-CH" sz="1600" i="1" dirty="0" err="1"/>
              <a:t>the</a:t>
            </a:r>
            <a:r>
              <a:rPr lang="de-CH" sz="1600" i="1" dirty="0"/>
              <a:t> '</a:t>
            </a:r>
            <a:r>
              <a:rPr lang="de-CH" sz="1600" i="1" dirty="0" err="1"/>
              <a:t>igraph</a:t>
            </a:r>
            <a:r>
              <a:rPr lang="de-CH" sz="1600" i="1" dirty="0"/>
              <a:t>' Package</a:t>
            </a:r>
            <a:r>
              <a:rPr lang="de-CH" sz="1600" dirty="0"/>
              <a:t>. R </a:t>
            </a:r>
            <a:r>
              <a:rPr lang="de-CH" sz="1600" dirty="0" err="1"/>
              <a:t>package</a:t>
            </a:r>
            <a:r>
              <a:rPr lang="de-CH" sz="1600" dirty="0"/>
              <a:t> </a:t>
            </a:r>
            <a:r>
              <a:rPr lang="de-CH" sz="1600" dirty="0" err="1"/>
              <a:t>version</a:t>
            </a:r>
            <a:r>
              <a:rPr lang="de-CH" sz="1600" dirty="0"/>
              <a:t> 1.0.1. https://CRAN.R-project.org/package=igraphdata. </a:t>
            </a:r>
            <a:r>
              <a:rPr lang="en-US" sz="1600" dirty="0"/>
              <a:t> </a:t>
            </a:r>
          </a:p>
          <a:p>
            <a:endParaRPr lang="en-US" sz="1600" dirty="0"/>
          </a:p>
          <a:p>
            <a:r>
              <a:rPr lang="de-CH" sz="1600" dirty="0"/>
              <a:t>Zachary, W.W. (1977). An Information Flow Model </a:t>
            </a:r>
            <a:r>
              <a:rPr lang="de-CH" sz="1600" dirty="0" err="1"/>
              <a:t>for</a:t>
            </a:r>
            <a:r>
              <a:rPr lang="de-CH" sz="1600" dirty="0"/>
              <a:t> </a:t>
            </a:r>
            <a:r>
              <a:rPr lang="de-CH" sz="1600" dirty="0" err="1"/>
              <a:t>Conflict</a:t>
            </a:r>
            <a:r>
              <a:rPr lang="de-CH" sz="1600" dirty="0"/>
              <a:t> </a:t>
            </a:r>
            <a:r>
              <a:rPr lang="de-CH" sz="1600" dirty="0" err="1"/>
              <a:t>and</a:t>
            </a:r>
            <a:r>
              <a:rPr lang="de-CH" sz="1600" dirty="0"/>
              <a:t> Fission in Small Groups. </a:t>
            </a:r>
            <a:r>
              <a:rPr lang="de-CH" sz="1600" i="1" dirty="0"/>
              <a:t>Journal </a:t>
            </a:r>
            <a:r>
              <a:rPr lang="de-CH" sz="1600" i="1" dirty="0" err="1"/>
              <a:t>of</a:t>
            </a:r>
            <a:r>
              <a:rPr lang="de-CH" sz="1600" i="1" dirty="0"/>
              <a:t> Anthropological Research 33</a:t>
            </a:r>
            <a:r>
              <a:rPr lang="de-CH" sz="1600" dirty="0"/>
              <a:t>(4), 452-473. </a:t>
            </a:r>
          </a:p>
          <a:p>
            <a:endParaRPr lang="en-US" sz="1600" dirty="0"/>
          </a:p>
          <a:p>
            <a:r>
              <a:rPr lang="en-US" sz="1400" dirty="0"/>
              <a:t>Graphs “Networks are everywhere …”</a:t>
            </a:r>
          </a:p>
          <a:p>
            <a:r>
              <a:rPr lang="en-US" sz="1400" dirty="0"/>
              <a:t>LinkedIn Connections: </a:t>
            </a:r>
            <a:r>
              <a:rPr lang="en-US" sz="1400" dirty="0">
                <a:hlinkClick r:id="rId2"/>
              </a:rPr>
              <a:t>https://brettsadler77.wordpress.com/2013/10/28/linkedin-maps-visualise-your-network/</a:t>
            </a:r>
            <a:r>
              <a:rPr lang="en-US" sz="1400" dirty="0"/>
              <a:t> </a:t>
            </a:r>
          </a:p>
          <a:p>
            <a:r>
              <a:rPr lang="en-US" sz="1400" dirty="0"/>
              <a:t>London underground: </a:t>
            </a:r>
            <a:r>
              <a:rPr lang="en-US" sz="1400" dirty="0">
                <a:hlinkClick r:id="rId3"/>
              </a:rPr>
              <a:t>http://www.bbc.co.uk/london/travel/downloads/tube_map.html</a:t>
            </a:r>
            <a:r>
              <a:rPr lang="en-US" sz="1400" dirty="0"/>
              <a:t> </a:t>
            </a:r>
          </a:p>
          <a:p>
            <a:r>
              <a:rPr lang="en-US" sz="1400" dirty="0"/>
              <a:t>Shipping network: </a:t>
            </a:r>
            <a:r>
              <a:rPr lang="en-US" sz="1400" dirty="0">
                <a:hlinkClick r:id="rId4"/>
              </a:rPr>
              <a:t>https://nicolasrapp.com/studio/portfolio/the-shipping-news/</a:t>
            </a:r>
            <a:r>
              <a:rPr lang="en-US" sz="1400" dirty="0"/>
              <a:t> </a:t>
            </a:r>
          </a:p>
          <a:p>
            <a:r>
              <a:rPr lang="en-US" sz="1400" dirty="0"/>
              <a:t>Marine ecosystem network: </a:t>
            </a:r>
            <a:r>
              <a:rPr lang="en-US" sz="1400" dirty="0">
                <a:hlinkClick r:id="rId5"/>
              </a:rPr>
              <a:t>https://www.researchgate.net/figure/Food-web-linkages-in-the-HB-ecosystem-with-respect-to-trophic-level-horizontal-lines_fig5_313557078</a:t>
            </a:r>
            <a:endParaRPr lang="en-US" sz="1400" dirty="0"/>
          </a:p>
          <a:p>
            <a:endParaRPr lang="en-US" sz="1400" dirty="0"/>
          </a:p>
          <a:p>
            <a:r>
              <a:rPr lang="en-US" sz="1400" dirty="0"/>
              <a:t>Graph “Recap”</a:t>
            </a:r>
          </a:p>
          <a:p>
            <a:r>
              <a:rPr lang="en-US" sz="1400" dirty="0"/>
              <a:t>Traveling trophy of the Zachary Karate Club </a:t>
            </a:r>
            <a:r>
              <a:rPr lang="en-US" sz="1400" dirty="0" err="1"/>
              <a:t>Club</a:t>
            </a:r>
            <a:r>
              <a:rPr lang="en-US" sz="1400" dirty="0"/>
              <a:t>: </a:t>
            </a:r>
            <a:r>
              <a:rPr lang="en-US" sz="1400" dirty="0">
                <a:hlinkClick r:id="rId6"/>
              </a:rPr>
              <a:t>http://mae.engr.ucdavis.edu/dsouza/Classes/S18-ECS253/Lectures/communities2018.pdf</a:t>
            </a:r>
            <a:r>
              <a:rPr lang="en-US" sz="1400" dirty="0"/>
              <a:t> </a:t>
            </a:r>
            <a:endParaRPr lang="en-US" sz="1400" i="1" dirty="0"/>
          </a:p>
        </p:txBody>
      </p:sp>
    </p:spTree>
    <p:extLst>
      <p:ext uri="{BB962C8B-B14F-4D97-AF65-F5344CB8AC3E}">
        <p14:creationId xmlns:p14="http://schemas.microsoft.com/office/powerpoint/2010/main" val="41453291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432722" y="1615446"/>
            <a:ext cx="3463577" cy="369332"/>
          </a:xfrm>
          <a:prstGeom prst="rect">
            <a:avLst/>
          </a:prstGeom>
          <a:noFill/>
        </p:spPr>
        <p:txBody>
          <a:bodyPr wrap="none" rtlCol="0">
            <a:spAutoFit/>
          </a:bodyPr>
          <a:lstStyle/>
          <a:p>
            <a:r>
              <a:rPr lang="en-US" dirty="0"/>
              <a:t>From networks to network analysis</a:t>
            </a:r>
          </a:p>
        </p:txBody>
      </p:sp>
      <p:pic>
        <p:nvPicPr>
          <p:cNvPr id="14" name="Picture 13"/>
          <p:cNvPicPr>
            <a:picLocks noChangeAspect="1"/>
          </p:cNvPicPr>
          <p:nvPr/>
        </p:nvPicPr>
        <p:blipFill>
          <a:blip r:embed="rId3"/>
          <a:stretch>
            <a:fillRect/>
          </a:stretch>
        </p:blipFill>
        <p:spPr>
          <a:xfrm>
            <a:off x="5757488" y="1470800"/>
            <a:ext cx="5810730" cy="4114800"/>
          </a:xfrm>
          <a:prstGeom prst="rect">
            <a:avLst/>
          </a:prstGeom>
        </p:spPr>
      </p:pic>
      <p:sp>
        <p:nvSpPr>
          <p:cNvPr id="7" name="TextBox 6"/>
          <p:cNvSpPr txBox="1"/>
          <p:nvPr/>
        </p:nvSpPr>
        <p:spPr>
          <a:xfrm>
            <a:off x="432722" y="2111446"/>
            <a:ext cx="4440639" cy="646331"/>
          </a:xfrm>
          <a:prstGeom prst="rect">
            <a:avLst/>
          </a:prstGeom>
          <a:noFill/>
        </p:spPr>
        <p:txBody>
          <a:bodyPr wrap="none" rtlCol="0">
            <a:spAutoFit/>
          </a:bodyPr>
          <a:lstStyle/>
          <a:p>
            <a:pPr marL="285750" indent="-285750">
              <a:buFont typeface="Arial" panose="020B0604020202020204" pitchFamily="34" charset="0"/>
              <a:buChar char="•"/>
            </a:pPr>
            <a:r>
              <a:rPr lang="en-US" dirty="0"/>
              <a:t>Representation as nodes (N) and edges (E)</a:t>
            </a:r>
            <a:br>
              <a:rPr lang="en-US" dirty="0"/>
            </a:br>
            <a:r>
              <a:rPr lang="en-US" dirty="0"/>
              <a:t>G = (N, E)</a:t>
            </a:r>
          </a:p>
        </p:txBody>
      </p:sp>
      <p:cxnSp>
        <p:nvCxnSpPr>
          <p:cNvPr id="12" name="Straight Arrow Connector 11"/>
          <p:cNvCxnSpPr/>
          <p:nvPr/>
        </p:nvCxnSpPr>
        <p:spPr>
          <a:xfrm flipV="1">
            <a:off x="6271925" y="853031"/>
            <a:ext cx="527774" cy="705745"/>
          </a:xfrm>
          <a:prstGeom prst="straightConnector1">
            <a:avLst/>
          </a:prstGeom>
          <a:ln w="9525">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6535812" y="450539"/>
            <a:ext cx="692818" cy="369332"/>
          </a:xfrm>
          <a:prstGeom prst="rect">
            <a:avLst/>
          </a:prstGeom>
          <a:noFill/>
        </p:spPr>
        <p:txBody>
          <a:bodyPr wrap="none" rtlCol="0">
            <a:spAutoFit/>
          </a:bodyPr>
          <a:lstStyle/>
          <a:p>
            <a:r>
              <a:rPr lang="en-US" i="1" dirty="0"/>
              <a:t>Node</a:t>
            </a:r>
          </a:p>
        </p:txBody>
      </p:sp>
      <p:cxnSp>
        <p:nvCxnSpPr>
          <p:cNvPr id="23" name="Straight Arrow Connector 22"/>
          <p:cNvCxnSpPr/>
          <p:nvPr/>
        </p:nvCxnSpPr>
        <p:spPr>
          <a:xfrm flipH="1">
            <a:off x="7014491" y="2434612"/>
            <a:ext cx="311918" cy="781130"/>
          </a:xfrm>
          <a:prstGeom prst="straightConnector1">
            <a:avLst/>
          </a:prstGeom>
          <a:ln w="9525">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6633591" y="3169083"/>
            <a:ext cx="640560" cy="369332"/>
          </a:xfrm>
          <a:prstGeom prst="rect">
            <a:avLst/>
          </a:prstGeom>
          <a:noFill/>
        </p:spPr>
        <p:txBody>
          <a:bodyPr wrap="none" rtlCol="0">
            <a:spAutoFit/>
          </a:bodyPr>
          <a:lstStyle/>
          <a:p>
            <a:r>
              <a:rPr lang="en-US" i="1" dirty="0"/>
              <a:t>Edge</a:t>
            </a:r>
          </a:p>
        </p:txBody>
      </p:sp>
      <p:sp>
        <p:nvSpPr>
          <p:cNvPr id="3" name="Slide Number Placeholder 2"/>
          <p:cNvSpPr>
            <a:spLocks noGrp="1"/>
          </p:cNvSpPr>
          <p:nvPr>
            <p:ph type="sldNum" sz="quarter" idx="12"/>
          </p:nvPr>
        </p:nvSpPr>
        <p:spPr/>
        <p:txBody>
          <a:bodyPr/>
          <a:lstStyle/>
          <a:p>
            <a:fld id="{24AAA300-FDA1-4D7C-B970-C92F445BB6E9}" type="slidenum">
              <a:rPr lang="en-US" smtClean="0"/>
              <a:t>4</a:t>
            </a:fld>
            <a:endParaRPr lang="en-US"/>
          </a:p>
        </p:txBody>
      </p:sp>
      <p:sp>
        <p:nvSpPr>
          <p:cNvPr id="2" name="TextBox 1">
            <a:extLst>
              <a:ext uri="{FF2B5EF4-FFF2-40B4-BE49-F238E27FC236}">
                <a16:creationId xmlns:a16="http://schemas.microsoft.com/office/drawing/2014/main" id="{8A7523D9-EA6F-DCF0-5C8D-E7DE739775A4}"/>
              </a:ext>
            </a:extLst>
          </p:cNvPr>
          <p:cNvSpPr txBox="1"/>
          <p:nvPr/>
        </p:nvSpPr>
        <p:spPr>
          <a:xfrm>
            <a:off x="432722" y="589038"/>
            <a:ext cx="4125432" cy="461665"/>
          </a:xfrm>
          <a:prstGeom prst="rect">
            <a:avLst/>
          </a:prstGeom>
          <a:noFill/>
        </p:spPr>
        <p:txBody>
          <a:bodyPr wrap="square" rtlCol="0">
            <a:spAutoFit/>
          </a:bodyPr>
          <a:lstStyle/>
          <a:p>
            <a:r>
              <a:rPr lang="en-US" sz="2400" b="1" dirty="0">
                <a:solidFill>
                  <a:srgbClr val="1E90FF"/>
                </a:solidFill>
              </a:rPr>
              <a:t>Let’s get down to the basics</a:t>
            </a:r>
          </a:p>
        </p:txBody>
      </p:sp>
    </p:spTree>
    <p:extLst>
      <p:ext uri="{BB962C8B-B14F-4D97-AF65-F5344CB8AC3E}">
        <p14:creationId xmlns:p14="http://schemas.microsoft.com/office/powerpoint/2010/main" val="4076853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5DCB5928-DC7D-4612-9922-441966E156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5" name="Freeform: Shape 34">
            <a:extLst>
              <a:ext uri="{FF2B5EF4-FFF2-40B4-BE49-F238E27FC236}">
                <a16:creationId xmlns:a16="http://schemas.microsoft.com/office/drawing/2014/main" id="{682C1161-1736-45EC-99B7-33F3CAE9D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rgbClr val="E6E6E6"/>
            </a:solidFill>
          </a:ln>
          <a:effectLst>
            <a:outerShdw blurRad="762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37" name="Freeform: Shape 36">
            <a:extLst>
              <a:ext uri="{FF2B5EF4-FFF2-40B4-BE49-F238E27FC236}">
                <a16:creationId xmlns:a16="http://schemas.microsoft.com/office/drawing/2014/main" id="{84D4DDB8-B68F-45B0-9F62-C4279996F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extBox 8"/>
          <p:cNvSpPr txBox="1"/>
          <p:nvPr/>
        </p:nvSpPr>
        <p:spPr>
          <a:xfrm>
            <a:off x="477981" y="1122363"/>
            <a:ext cx="4023360" cy="3204134"/>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4400" kern="1200">
                <a:solidFill>
                  <a:schemeClr val="tx1"/>
                </a:solidFill>
                <a:latin typeface="+mj-lt"/>
                <a:ea typeface="+mj-ea"/>
                <a:cs typeface="+mj-cs"/>
              </a:rPr>
              <a:t>Addition: Fixing coordinates for plotting (question asked by participant)</a:t>
            </a:r>
          </a:p>
        </p:txBody>
      </p:sp>
      <p:sp>
        <p:nvSpPr>
          <p:cNvPr id="39" name="Rectangle 38">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1" name="Rectangle 40">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 name="Picture 1"/>
          <p:cNvPicPr>
            <a:picLocks noChangeAspect="1"/>
          </p:cNvPicPr>
          <p:nvPr/>
        </p:nvPicPr>
        <p:blipFill>
          <a:blip r:embed="rId2"/>
          <a:stretch>
            <a:fillRect/>
          </a:stretch>
        </p:blipFill>
        <p:spPr>
          <a:xfrm>
            <a:off x="5414356" y="1855308"/>
            <a:ext cx="6408836" cy="2996131"/>
          </a:xfrm>
          <a:prstGeom prst="rect">
            <a:avLst/>
          </a:prstGeom>
        </p:spPr>
      </p:pic>
      <p:sp>
        <p:nvSpPr>
          <p:cNvPr id="7" name="Slide Number Placeholder 6"/>
          <p:cNvSpPr>
            <a:spLocks noGrp="1"/>
          </p:cNvSpPr>
          <p:nvPr>
            <p:ph type="sldNum" sz="quarter" idx="12"/>
          </p:nvPr>
        </p:nvSpPr>
        <p:spPr>
          <a:xfrm>
            <a:off x="9847810" y="6356350"/>
            <a:ext cx="1505989" cy="365125"/>
          </a:xfrm>
        </p:spPr>
        <p:txBody>
          <a:bodyPr vert="horz" lIns="91440" tIns="45720" rIns="91440" bIns="45720" rtlCol="0" anchor="ctr">
            <a:normAutofit/>
          </a:bodyPr>
          <a:lstStyle/>
          <a:p>
            <a:pPr>
              <a:spcAft>
                <a:spcPts val="600"/>
              </a:spcAft>
            </a:pPr>
            <a:fld id="{24AAA300-FDA1-4D7C-B970-C92F445BB6E9}" type="slidenum">
              <a:rPr lang="en-US">
                <a:solidFill>
                  <a:schemeClr val="tx1">
                    <a:lumMod val="50000"/>
                    <a:lumOff val="50000"/>
                  </a:schemeClr>
                </a:solidFill>
              </a:rPr>
              <a:pPr>
                <a:spcAft>
                  <a:spcPts val="600"/>
                </a:spcAft>
              </a:pPr>
              <a:t>40</a:t>
            </a:fld>
            <a:endParaRPr lang="en-US">
              <a:solidFill>
                <a:schemeClr val="tx1">
                  <a:lumMod val="50000"/>
                  <a:lumOff val="50000"/>
                </a:schemeClr>
              </a:solidFill>
            </a:endParaRPr>
          </a:p>
        </p:txBody>
      </p:sp>
    </p:spTree>
    <p:extLst>
      <p:ext uri="{BB962C8B-B14F-4D97-AF65-F5344CB8AC3E}">
        <p14:creationId xmlns:p14="http://schemas.microsoft.com/office/powerpoint/2010/main" val="16881905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432721" y="2757777"/>
            <a:ext cx="3492751" cy="1200329"/>
          </a:xfrm>
          <a:prstGeom prst="rect">
            <a:avLst/>
          </a:prstGeom>
          <a:noFill/>
        </p:spPr>
        <p:txBody>
          <a:bodyPr wrap="none" rtlCol="0">
            <a:spAutoFit/>
          </a:bodyPr>
          <a:lstStyle/>
          <a:p>
            <a:pPr marL="285750" indent="-285750">
              <a:buFont typeface="Arial" panose="020B0604020202020204" pitchFamily="34" charset="0"/>
              <a:buChar char="•"/>
            </a:pPr>
            <a:r>
              <a:rPr lang="en-US" dirty="0"/>
              <a:t>Edges can be …</a:t>
            </a:r>
          </a:p>
          <a:p>
            <a:pPr marL="742950" lvl="1" indent="-285750">
              <a:buFont typeface="Arial" panose="020B0604020202020204" pitchFamily="34" charset="0"/>
              <a:buChar char="•"/>
            </a:pPr>
            <a:r>
              <a:rPr lang="en-US" dirty="0"/>
              <a:t>… undirected or directed </a:t>
            </a:r>
          </a:p>
          <a:p>
            <a:pPr marL="742950" lvl="1" indent="-285750">
              <a:buFont typeface="Arial" panose="020B0604020202020204" pitchFamily="34" charset="0"/>
              <a:buChar char="•"/>
            </a:pPr>
            <a:r>
              <a:rPr lang="en-US" dirty="0"/>
              <a:t>… unweighted or weighted </a:t>
            </a:r>
          </a:p>
          <a:p>
            <a:pPr marL="742950" lvl="1" indent="-285750">
              <a:buFont typeface="Arial" panose="020B0604020202020204" pitchFamily="34" charset="0"/>
              <a:buChar char="•"/>
            </a:pPr>
            <a:endParaRPr lang="en-US" dirty="0"/>
          </a:p>
        </p:txBody>
      </p:sp>
      <p:pic>
        <p:nvPicPr>
          <p:cNvPr id="10" name="Picture 9"/>
          <p:cNvPicPr>
            <a:picLocks noChangeAspect="1"/>
          </p:cNvPicPr>
          <p:nvPr/>
        </p:nvPicPr>
        <p:blipFill rotWithShape="1">
          <a:blip r:embed="rId3"/>
          <a:srcRect l="1194" t="2429" r="1"/>
          <a:stretch/>
        </p:blipFill>
        <p:spPr>
          <a:xfrm>
            <a:off x="6669740" y="3767539"/>
            <a:ext cx="1950350" cy="1371600"/>
          </a:xfrm>
          <a:prstGeom prst="rect">
            <a:avLst/>
          </a:prstGeom>
        </p:spPr>
      </p:pic>
      <p:pic>
        <p:nvPicPr>
          <p:cNvPr id="11" name="Picture 10"/>
          <p:cNvPicPr>
            <a:picLocks noChangeAspect="1"/>
          </p:cNvPicPr>
          <p:nvPr/>
        </p:nvPicPr>
        <p:blipFill rotWithShape="1">
          <a:blip r:embed="rId4"/>
          <a:srcRect t="1007"/>
          <a:stretch/>
        </p:blipFill>
        <p:spPr>
          <a:xfrm>
            <a:off x="9164129" y="3691232"/>
            <a:ext cx="1957248" cy="1371600"/>
          </a:xfrm>
          <a:prstGeom prst="rect">
            <a:avLst/>
          </a:prstGeom>
        </p:spPr>
      </p:pic>
      <p:pic>
        <p:nvPicPr>
          <p:cNvPr id="15" name="Picture 14"/>
          <p:cNvPicPr>
            <a:picLocks noChangeAspect="1"/>
          </p:cNvPicPr>
          <p:nvPr/>
        </p:nvPicPr>
        <p:blipFill>
          <a:blip r:embed="rId5"/>
          <a:stretch>
            <a:fillRect/>
          </a:stretch>
        </p:blipFill>
        <p:spPr>
          <a:xfrm>
            <a:off x="6628930" y="1710139"/>
            <a:ext cx="1936910" cy="1371600"/>
          </a:xfrm>
          <a:prstGeom prst="rect">
            <a:avLst/>
          </a:prstGeom>
        </p:spPr>
      </p:pic>
      <p:pic>
        <p:nvPicPr>
          <p:cNvPr id="16" name="Picture 15"/>
          <p:cNvPicPr>
            <a:picLocks noChangeAspect="1"/>
          </p:cNvPicPr>
          <p:nvPr/>
        </p:nvPicPr>
        <p:blipFill>
          <a:blip r:embed="rId6"/>
          <a:stretch>
            <a:fillRect/>
          </a:stretch>
        </p:blipFill>
        <p:spPr>
          <a:xfrm>
            <a:off x="9173413" y="1786447"/>
            <a:ext cx="1947964" cy="1371600"/>
          </a:xfrm>
          <a:prstGeom prst="rect">
            <a:avLst/>
          </a:prstGeom>
        </p:spPr>
      </p:pic>
      <p:cxnSp>
        <p:nvCxnSpPr>
          <p:cNvPr id="18" name="Straight Arrow Connector 17"/>
          <p:cNvCxnSpPr/>
          <p:nvPr/>
        </p:nvCxnSpPr>
        <p:spPr>
          <a:xfrm>
            <a:off x="8887427" y="1367239"/>
            <a:ext cx="0" cy="4114800"/>
          </a:xfrm>
          <a:prstGeom prst="straightConnector1">
            <a:avLst/>
          </a:prstGeom>
          <a:ln w="28575">
            <a:solidFill>
              <a:schemeClr val="tx1"/>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6830027" y="3424639"/>
            <a:ext cx="4114800" cy="0"/>
          </a:xfrm>
          <a:prstGeom prst="straightConnector1">
            <a:avLst/>
          </a:prstGeom>
          <a:ln w="28575">
            <a:solidFill>
              <a:schemeClr val="tx1"/>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8506521" y="5514989"/>
            <a:ext cx="761812" cy="276999"/>
          </a:xfrm>
          <a:prstGeom prst="rect">
            <a:avLst/>
          </a:prstGeom>
          <a:noFill/>
        </p:spPr>
        <p:txBody>
          <a:bodyPr wrap="none" rtlCol="0">
            <a:spAutoFit/>
          </a:bodyPr>
          <a:lstStyle/>
          <a:p>
            <a:r>
              <a:rPr lang="en-US" sz="1200" i="1" dirty="0"/>
              <a:t>weighted</a:t>
            </a:r>
          </a:p>
        </p:txBody>
      </p:sp>
      <p:sp>
        <p:nvSpPr>
          <p:cNvPr id="21" name="TextBox 20"/>
          <p:cNvSpPr txBox="1"/>
          <p:nvPr/>
        </p:nvSpPr>
        <p:spPr>
          <a:xfrm>
            <a:off x="8428711" y="1068562"/>
            <a:ext cx="917431" cy="276999"/>
          </a:xfrm>
          <a:prstGeom prst="rect">
            <a:avLst/>
          </a:prstGeom>
          <a:noFill/>
        </p:spPr>
        <p:txBody>
          <a:bodyPr wrap="none" rtlCol="0">
            <a:spAutoFit/>
          </a:bodyPr>
          <a:lstStyle/>
          <a:p>
            <a:r>
              <a:rPr lang="en-US" sz="1200" i="1" dirty="0"/>
              <a:t>unweighted</a:t>
            </a:r>
          </a:p>
        </p:txBody>
      </p:sp>
      <p:sp>
        <p:nvSpPr>
          <p:cNvPr id="22" name="TextBox 21"/>
          <p:cNvSpPr txBox="1"/>
          <p:nvPr/>
        </p:nvSpPr>
        <p:spPr>
          <a:xfrm>
            <a:off x="10963399" y="3280937"/>
            <a:ext cx="691151" cy="276999"/>
          </a:xfrm>
          <a:prstGeom prst="rect">
            <a:avLst/>
          </a:prstGeom>
          <a:noFill/>
        </p:spPr>
        <p:txBody>
          <a:bodyPr wrap="none" rtlCol="0">
            <a:spAutoFit/>
          </a:bodyPr>
          <a:lstStyle/>
          <a:p>
            <a:r>
              <a:rPr lang="en-US" sz="1200" i="1" dirty="0"/>
              <a:t>directed</a:t>
            </a:r>
          </a:p>
        </p:txBody>
      </p:sp>
      <p:sp>
        <p:nvSpPr>
          <p:cNvPr id="25" name="TextBox 24"/>
          <p:cNvSpPr txBox="1"/>
          <p:nvPr/>
        </p:nvSpPr>
        <p:spPr>
          <a:xfrm>
            <a:off x="5987562" y="3280936"/>
            <a:ext cx="848246" cy="276999"/>
          </a:xfrm>
          <a:prstGeom prst="rect">
            <a:avLst/>
          </a:prstGeom>
          <a:noFill/>
        </p:spPr>
        <p:txBody>
          <a:bodyPr wrap="none" rtlCol="0">
            <a:spAutoFit/>
          </a:bodyPr>
          <a:lstStyle/>
          <a:p>
            <a:r>
              <a:rPr lang="en-US" sz="1200" i="1" dirty="0"/>
              <a:t>undirected</a:t>
            </a:r>
          </a:p>
        </p:txBody>
      </p:sp>
      <p:sp>
        <p:nvSpPr>
          <p:cNvPr id="2" name="TextBox 1"/>
          <p:cNvSpPr txBox="1"/>
          <p:nvPr/>
        </p:nvSpPr>
        <p:spPr>
          <a:xfrm>
            <a:off x="754840" y="5422656"/>
            <a:ext cx="3347928" cy="738664"/>
          </a:xfrm>
          <a:prstGeom prst="rect">
            <a:avLst/>
          </a:prstGeom>
          <a:noFill/>
          <a:ln>
            <a:solidFill>
              <a:schemeClr val="tx1"/>
            </a:solidFill>
            <a:prstDash val="lgDash"/>
          </a:ln>
        </p:spPr>
        <p:txBody>
          <a:bodyPr wrap="square" rtlCol="0">
            <a:spAutoFit/>
          </a:bodyPr>
          <a:lstStyle/>
          <a:p>
            <a:r>
              <a:rPr lang="en-US" sz="1400" dirty="0"/>
              <a:t>Vocabulary note: </a:t>
            </a:r>
          </a:p>
          <a:p>
            <a:pPr marL="285750" indent="-285750">
              <a:buFont typeface="Arial" panose="020B0604020202020204" pitchFamily="34" charset="0"/>
              <a:buChar char="•"/>
            </a:pPr>
            <a:r>
              <a:rPr lang="en-US" sz="1400" dirty="0"/>
              <a:t>Nodes are also called vertices or actors</a:t>
            </a:r>
          </a:p>
          <a:p>
            <a:pPr marL="285750" indent="-285750">
              <a:buFont typeface="Arial" panose="020B0604020202020204" pitchFamily="34" charset="0"/>
              <a:buChar char="•"/>
            </a:pPr>
            <a:r>
              <a:rPr lang="en-US" sz="1400" dirty="0"/>
              <a:t>Edges are also called ties or links</a:t>
            </a:r>
          </a:p>
        </p:txBody>
      </p:sp>
      <p:sp>
        <p:nvSpPr>
          <p:cNvPr id="4" name="Slide Number Placeholder 3"/>
          <p:cNvSpPr>
            <a:spLocks noGrp="1"/>
          </p:cNvSpPr>
          <p:nvPr>
            <p:ph type="sldNum" sz="quarter" idx="12"/>
          </p:nvPr>
        </p:nvSpPr>
        <p:spPr/>
        <p:txBody>
          <a:bodyPr/>
          <a:lstStyle/>
          <a:p>
            <a:fld id="{24AAA300-FDA1-4D7C-B970-C92F445BB6E9}" type="slidenum">
              <a:rPr lang="en-US" smtClean="0"/>
              <a:t>5</a:t>
            </a:fld>
            <a:endParaRPr lang="en-US"/>
          </a:p>
        </p:txBody>
      </p:sp>
      <p:sp>
        <p:nvSpPr>
          <p:cNvPr id="17" name="TextBox 16">
            <a:extLst>
              <a:ext uri="{FF2B5EF4-FFF2-40B4-BE49-F238E27FC236}">
                <a16:creationId xmlns:a16="http://schemas.microsoft.com/office/drawing/2014/main" id="{E82BEA30-961E-DDD4-E83E-A0CBFDC152A5}"/>
              </a:ext>
            </a:extLst>
          </p:cNvPr>
          <p:cNvSpPr txBox="1"/>
          <p:nvPr/>
        </p:nvSpPr>
        <p:spPr>
          <a:xfrm>
            <a:off x="432722" y="2111446"/>
            <a:ext cx="4440639" cy="646331"/>
          </a:xfrm>
          <a:prstGeom prst="rect">
            <a:avLst/>
          </a:prstGeom>
          <a:noFill/>
        </p:spPr>
        <p:txBody>
          <a:bodyPr wrap="none" rtlCol="0">
            <a:spAutoFit/>
          </a:bodyPr>
          <a:lstStyle/>
          <a:p>
            <a:pPr marL="285750" indent="-285750">
              <a:buFont typeface="Arial" panose="020B0604020202020204" pitchFamily="34" charset="0"/>
              <a:buChar char="•"/>
            </a:pPr>
            <a:r>
              <a:rPr lang="en-US" dirty="0"/>
              <a:t>Representation as nodes (N) and edges (E)</a:t>
            </a:r>
            <a:br>
              <a:rPr lang="en-US" dirty="0"/>
            </a:br>
            <a:r>
              <a:rPr lang="en-US" dirty="0"/>
              <a:t>G = (N, E)</a:t>
            </a:r>
          </a:p>
        </p:txBody>
      </p:sp>
      <p:sp>
        <p:nvSpPr>
          <p:cNvPr id="23" name="TextBox 22">
            <a:extLst>
              <a:ext uri="{FF2B5EF4-FFF2-40B4-BE49-F238E27FC236}">
                <a16:creationId xmlns:a16="http://schemas.microsoft.com/office/drawing/2014/main" id="{84DA0871-D266-CD62-5182-6EE7CD06F77B}"/>
              </a:ext>
            </a:extLst>
          </p:cNvPr>
          <p:cNvSpPr txBox="1"/>
          <p:nvPr/>
        </p:nvSpPr>
        <p:spPr>
          <a:xfrm>
            <a:off x="432722" y="1615446"/>
            <a:ext cx="3463577" cy="369332"/>
          </a:xfrm>
          <a:prstGeom prst="rect">
            <a:avLst/>
          </a:prstGeom>
          <a:noFill/>
        </p:spPr>
        <p:txBody>
          <a:bodyPr wrap="none" rtlCol="0">
            <a:spAutoFit/>
          </a:bodyPr>
          <a:lstStyle/>
          <a:p>
            <a:r>
              <a:rPr lang="en-US" dirty="0"/>
              <a:t>From networks to network analysis</a:t>
            </a:r>
          </a:p>
        </p:txBody>
      </p:sp>
      <p:sp>
        <p:nvSpPr>
          <p:cNvPr id="24" name="TextBox 23">
            <a:extLst>
              <a:ext uri="{FF2B5EF4-FFF2-40B4-BE49-F238E27FC236}">
                <a16:creationId xmlns:a16="http://schemas.microsoft.com/office/drawing/2014/main" id="{0687D6D3-04FF-028E-401F-477F3C8AE42C}"/>
              </a:ext>
            </a:extLst>
          </p:cNvPr>
          <p:cNvSpPr txBox="1"/>
          <p:nvPr/>
        </p:nvSpPr>
        <p:spPr>
          <a:xfrm>
            <a:off x="432722" y="589038"/>
            <a:ext cx="4125432" cy="461665"/>
          </a:xfrm>
          <a:prstGeom prst="rect">
            <a:avLst/>
          </a:prstGeom>
          <a:noFill/>
        </p:spPr>
        <p:txBody>
          <a:bodyPr wrap="square" rtlCol="0">
            <a:spAutoFit/>
          </a:bodyPr>
          <a:lstStyle/>
          <a:p>
            <a:r>
              <a:rPr lang="en-US" sz="2400" b="1" dirty="0">
                <a:solidFill>
                  <a:srgbClr val="1E90FF"/>
                </a:solidFill>
              </a:rPr>
              <a:t>Let’s get down to the basics</a:t>
            </a:r>
          </a:p>
        </p:txBody>
      </p:sp>
    </p:spTree>
    <p:extLst>
      <p:ext uri="{BB962C8B-B14F-4D97-AF65-F5344CB8AC3E}">
        <p14:creationId xmlns:p14="http://schemas.microsoft.com/office/powerpoint/2010/main" val="39799439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99860" y="3726327"/>
            <a:ext cx="2253181" cy="923330"/>
          </a:xfrm>
          <a:prstGeom prst="rect">
            <a:avLst/>
          </a:prstGeom>
          <a:noFill/>
        </p:spPr>
        <p:txBody>
          <a:bodyPr wrap="none" rtlCol="0">
            <a:spAutoFit/>
          </a:bodyPr>
          <a:lstStyle/>
          <a:p>
            <a:pPr marL="285750" indent="-285750">
              <a:buFont typeface="Arial" panose="020B0604020202020204" pitchFamily="34" charset="0"/>
              <a:buChar char="•"/>
            </a:pPr>
            <a:r>
              <a:rPr lang="en-US" dirty="0"/>
              <a:t>Networks can be …</a:t>
            </a:r>
          </a:p>
          <a:p>
            <a:pPr marL="742950" lvl="1" indent="-285750">
              <a:buFont typeface="Arial" panose="020B0604020202020204" pitchFamily="34" charset="0"/>
              <a:buChar char="•"/>
            </a:pPr>
            <a:r>
              <a:rPr lang="en-US" dirty="0"/>
              <a:t>… unipartite</a:t>
            </a:r>
          </a:p>
          <a:p>
            <a:pPr marL="742950" lvl="1" indent="-285750">
              <a:buFont typeface="Arial" panose="020B0604020202020204" pitchFamily="34" charset="0"/>
              <a:buChar char="•"/>
            </a:pPr>
            <a:r>
              <a:rPr lang="en-US" dirty="0"/>
              <a:t>… bipartite</a:t>
            </a:r>
          </a:p>
        </p:txBody>
      </p:sp>
      <p:sp>
        <p:nvSpPr>
          <p:cNvPr id="2" name="TextBox 1"/>
          <p:cNvSpPr txBox="1"/>
          <p:nvPr/>
        </p:nvSpPr>
        <p:spPr>
          <a:xfrm>
            <a:off x="754840" y="5422656"/>
            <a:ext cx="3347928" cy="738664"/>
          </a:xfrm>
          <a:prstGeom prst="rect">
            <a:avLst/>
          </a:prstGeom>
          <a:noFill/>
          <a:ln>
            <a:solidFill>
              <a:schemeClr val="tx1"/>
            </a:solidFill>
            <a:prstDash val="lgDash"/>
          </a:ln>
        </p:spPr>
        <p:txBody>
          <a:bodyPr wrap="square" rtlCol="0">
            <a:spAutoFit/>
          </a:bodyPr>
          <a:lstStyle/>
          <a:p>
            <a:r>
              <a:rPr lang="en-US" sz="1400" dirty="0"/>
              <a:t>Specificity note: </a:t>
            </a:r>
          </a:p>
          <a:p>
            <a:pPr marL="285750" indent="-285750">
              <a:buFont typeface="Arial" panose="020B0604020202020204" pitchFamily="34" charset="0"/>
              <a:buChar char="•"/>
            </a:pPr>
            <a:r>
              <a:rPr lang="en-US" sz="1400" dirty="0"/>
              <a:t>Every edge must connect a node from one set to the other</a:t>
            </a:r>
          </a:p>
        </p:txBody>
      </p:sp>
      <p:sp>
        <p:nvSpPr>
          <p:cNvPr id="27" name="Oval 26"/>
          <p:cNvSpPr/>
          <p:nvPr/>
        </p:nvSpPr>
        <p:spPr>
          <a:xfrm>
            <a:off x="8307804" y="4868719"/>
            <a:ext cx="246647" cy="234616"/>
          </a:xfrm>
          <a:prstGeom prst="ellipse">
            <a:avLst/>
          </a:prstGeom>
          <a:solidFill>
            <a:srgbClr val="1E90FF"/>
          </a:solidFill>
          <a:ln>
            <a:solidFill>
              <a:srgbClr val="1E9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7943476" y="4266608"/>
            <a:ext cx="246647" cy="234616"/>
          </a:xfrm>
          <a:prstGeom prst="ellipse">
            <a:avLst/>
          </a:prstGeom>
          <a:solidFill>
            <a:srgbClr val="1E90FF"/>
          </a:solidFill>
          <a:ln>
            <a:solidFill>
              <a:srgbClr val="1E9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a:off x="8307804" y="3813652"/>
            <a:ext cx="246647" cy="234616"/>
          </a:xfrm>
          <a:prstGeom prst="ellipse">
            <a:avLst/>
          </a:prstGeom>
          <a:solidFill>
            <a:srgbClr val="1E90FF"/>
          </a:solidFill>
          <a:ln>
            <a:solidFill>
              <a:srgbClr val="1E9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7943477" y="3286518"/>
            <a:ext cx="246647" cy="234616"/>
          </a:xfrm>
          <a:prstGeom prst="ellipse">
            <a:avLst/>
          </a:prstGeom>
          <a:solidFill>
            <a:srgbClr val="1E90FF"/>
          </a:solidFill>
          <a:ln>
            <a:solidFill>
              <a:srgbClr val="1E9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Connector 31"/>
          <p:cNvCxnSpPr>
            <a:stCxn id="31" idx="6"/>
            <a:endCxn id="26" idx="1"/>
          </p:cNvCxnSpPr>
          <p:nvPr/>
        </p:nvCxnSpPr>
        <p:spPr>
          <a:xfrm>
            <a:off x="8190124" y="3403826"/>
            <a:ext cx="2248703" cy="1055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a:stCxn id="30" idx="6"/>
            <a:endCxn id="3" idx="1"/>
          </p:cNvCxnSpPr>
          <p:nvPr/>
        </p:nvCxnSpPr>
        <p:spPr>
          <a:xfrm>
            <a:off x="8554451" y="3930960"/>
            <a:ext cx="1884977" cy="99641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a:stCxn id="30" idx="6"/>
            <a:endCxn id="26" idx="1"/>
          </p:cNvCxnSpPr>
          <p:nvPr/>
        </p:nvCxnSpPr>
        <p:spPr>
          <a:xfrm flipV="1">
            <a:off x="8554451" y="3509327"/>
            <a:ext cx="1884376" cy="42163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a:cxnSpLocks/>
            <a:stCxn id="31" idx="6"/>
            <a:endCxn id="24" idx="1"/>
          </p:cNvCxnSpPr>
          <p:nvPr/>
        </p:nvCxnSpPr>
        <p:spPr>
          <a:xfrm>
            <a:off x="8190124" y="3403826"/>
            <a:ext cx="2248703" cy="81452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a:stCxn id="27" idx="6"/>
            <a:endCxn id="3" idx="1"/>
          </p:cNvCxnSpPr>
          <p:nvPr/>
        </p:nvCxnSpPr>
        <p:spPr>
          <a:xfrm flipV="1">
            <a:off x="8554451" y="4927373"/>
            <a:ext cx="1884977" cy="5865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a:stCxn id="28" idx="6"/>
            <a:endCxn id="24" idx="1"/>
          </p:cNvCxnSpPr>
          <p:nvPr/>
        </p:nvCxnSpPr>
        <p:spPr>
          <a:xfrm flipV="1">
            <a:off x="8190123" y="4218350"/>
            <a:ext cx="2248704" cy="16556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a:stCxn id="27" idx="6"/>
            <a:endCxn id="26" idx="1"/>
          </p:cNvCxnSpPr>
          <p:nvPr/>
        </p:nvCxnSpPr>
        <p:spPr>
          <a:xfrm flipV="1">
            <a:off x="8554451" y="3509327"/>
            <a:ext cx="1884376" cy="14767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Rectangle 25"/>
          <p:cNvSpPr/>
          <p:nvPr/>
        </p:nvSpPr>
        <p:spPr>
          <a:xfrm>
            <a:off x="10438827" y="3372167"/>
            <a:ext cx="274320" cy="274320"/>
          </a:xfrm>
          <a:prstGeom prst="rect">
            <a:avLst/>
          </a:prstGeom>
          <a:solidFill>
            <a:srgbClr val="1E90FF"/>
          </a:solidFill>
          <a:ln>
            <a:solidFill>
              <a:srgbClr val="1E9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4" name="Straight Connector 33"/>
          <p:cNvCxnSpPr>
            <a:stCxn id="30" idx="6"/>
            <a:endCxn id="24" idx="1"/>
          </p:cNvCxnSpPr>
          <p:nvPr/>
        </p:nvCxnSpPr>
        <p:spPr>
          <a:xfrm>
            <a:off x="8554451" y="3930960"/>
            <a:ext cx="1884376" cy="28739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 name="Rectangle 2"/>
          <p:cNvSpPr/>
          <p:nvPr/>
        </p:nvSpPr>
        <p:spPr>
          <a:xfrm>
            <a:off x="10439428" y="4790213"/>
            <a:ext cx="274320" cy="274320"/>
          </a:xfrm>
          <a:prstGeom prst="rect">
            <a:avLst/>
          </a:prstGeom>
          <a:solidFill>
            <a:srgbClr val="1E90FF"/>
          </a:solidFill>
          <a:ln>
            <a:solidFill>
              <a:srgbClr val="1E9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10438827" y="4081190"/>
            <a:ext cx="274320" cy="274320"/>
          </a:xfrm>
          <a:prstGeom prst="rect">
            <a:avLst/>
          </a:prstGeom>
          <a:solidFill>
            <a:srgbClr val="1E90FF"/>
          </a:solidFill>
          <a:ln>
            <a:solidFill>
              <a:srgbClr val="1E9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p:cNvSpPr/>
          <p:nvPr/>
        </p:nvSpPr>
        <p:spPr>
          <a:xfrm>
            <a:off x="8431128" y="1695412"/>
            <a:ext cx="246647" cy="234616"/>
          </a:xfrm>
          <a:prstGeom prst="ellipse">
            <a:avLst/>
          </a:prstGeom>
          <a:solidFill>
            <a:srgbClr val="1E90FF"/>
          </a:solidFill>
          <a:ln>
            <a:solidFill>
              <a:srgbClr val="1E9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p:cNvSpPr/>
          <p:nvPr/>
        </p:nvSpPr>
        <p:spPr>
          <a:xfrm>
            <a:off x="9429202" y="1222046"/>
            <a:ext cx="246647" cy="234616"/>
          </a:xfrm>
          <a:prstGeom prst="ellipse">
            <a:avLst/>
          </a:prstGeom>
          <a:solidFill>
            <a:srgbClr val="1E90FF"/>
          </a:solidFill>
          <a:ln>
            <a:solidFill>
              <a:srgbClr val="1E9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p:cNvSpPr/>
          <p:nvPr/>
        </p:nvSpPr>
        <p:spPr>
          <a:xfrm>
            <a:off x="9675849" y="465868"/>
            <a:ext cx="246647" cy="234616"/>
          </a:xfrm>
          <a:prstGeom prst="ellipse">
            <a:avLst/>
          </a:prstGeom>
          <a:solidFill>
            <a:srgbClr val="1E90FF"/>
          </a:solidFill>
          <a:ln>
            <a:solidFill>
              <a:srgbClr val="1E9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p:cNvSpPr/>
          <p:nvPr/>
        </p:nvSpPr>
        <p:spPr>
          <a:xfrm>
            <a:off x="8677775" y="565128"/>
            <a:ext cx="246647" cy="234616"/>
          </a:xfrm>
          <a:prstGeom prst="ellipse">
            <a:avLst/>
          </a:prstGeom>
          <a:solidFill>
            <a:srgbClr val="1E90FF"/>
          </a:solidFill>
          <a:ln>
            <a:solidFill>
              <a:srgbClr val="1E9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p:cNvSpPr/>
          <p:nvPr/>
        </p:nvSpPr>
        <p:spPr>
          <a:xfrm>
            <a:off x="9476958" y="2088789"/>
            <a:ext cx="246647" cy="234616"/>
          </a:xfrm>
          <a:prstGeom prst="ellipse">
            <a:avLst/>
          </a:prstGeom>
          <a:solidFill>
            <a:srgbClr val="1E90FF"/>
          </a:solidFill>
          <a:ln>
            <a:solidFill>
              <a:srgbClr val="1E9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p:cNvSpPr/>
          <p:nvPr/>
        </p:nvSpPr>
        <p:spPr>
          <a:xfrm>
            <a:off x="10500961" y="987430"/>
            <a:ext cx="246647" cy="234616"/>
          </a:xfrm>
          <a:prstGeom prst="ellipse">
            <a:avLst/>
          </a:prstGeom>
          <a:solidFill>
            <a:srgbClr val="1E90FF"/>
          </a:solidFill>
          <a:ln>
            <a:solidFill>
              <a:srgbClr val="1E9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p:cNvCxnSpPr>
            <a:stCxn id="70" idx="5"/>
            <a:endCxn id="68" idx="1"/>
          </p:cNvCxnSpPr>
          <p:nvPr/>
        </p:nvCxnSpPr>
        <p:spPr>
          <a:xfrm>
            <a:off x="8888301" y="765385"/>
            <a:ext cx="577022" cy="4910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a:stCxn id="70" idx="6"/>
            <a:endCxn id="69" idx="2"/>
          </p:cNvCxnSpPr>
          <p:nvPr/>
        </p:nvCxnSpPr>
        <p:spPr>
          <a:xfrm flipV="1">
            <a:off x="8924422" y="583176"/>
            <a:ext cx="751427" cy="9926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a:stCxn id="68" idx="0"/>
            <a:endCxn id="69" idx="3"/>
          </p:cNvCxnSpPr>
          <p:nvPr/>
        </p:nvCxnSpPr>
        <p:spPr>
          <a:xfrm flipV="1">
            <a:off x="9552526" y="666125"/>
            <a:ext cx="159444" cy="55592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a:stCxn id="67" idx="6"/>
            <a:endCxn id="71" idx="2"/>
          </p:cNvCxnSpPr>
          <p:nvPr/>
        </p:nvCxnSpPr>
        <p:spPr>
          <a:xfrm>
            <a:off x="8677775" y="1812720"/>
            <a:ext cx="799183" cy="3933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a:stCxn id="68" idx="6"/>
            <a:endCxn id="72" idx="2"/>
          </p:cNvCxnSpPr>
          <p:nvPr/>
        </p:nvCxnSpPr>
        <p:spPr>
          <a:xfrm flipV="1">
            <a:off x="9675849" y="1104738"/>
            <a:ext cx="825112" cy="2346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a:stCxn id="68" idx="3"/>
            <a:endCxn id="67" idx="7"/>
          </p:cNvCxnSpPr>
          <p:nvPr/>
        </p:nvCxnSpPr>
        <p:spPr>
          <a:xfrm flipH="1">
            <a:off x="8641654" y="1422303"/>
            <a:ext cx="823669" cy="30746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a:stCxn id="67" idx="0"/>
            <a:endCxn id="70" idx="4"/>
          </p:cNvCxnSpPr>
          <p:nvPr/>
        </p:nvCxnSpPr>
        <p:spPr>
          <a:xfrm flipV="1">
            <a:off x="8554452" y="799744"/>
            <a:ext cx="246647" cy="89566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0" name="TextBox 99"/>
          <p:cNvSpPr txBox="1"/>
          <p:nvPr/>
        </p:nvSpPr>
        <p:spPr>
          <a:xfrm>
            <a:off x="9035615" y="2537083"/>
            <a:ext cx="796949" cy="276999"/>
          </a:xfrm>
          <a:prstGeom prst="rect">
            <a:avLst/>
          </a:prstGeom>
          <a:noFill/>
        </p:spPr>
        <p:txBody>
          <a:bodyPr wrap="none" rtlCol="0">
            <a:spAutoFit/>
          </a:bodyPr>
          <a:lstStyle/>
          <a:p>
            <a:r>
              <a:rPr lang="en-US" sz="1200" i="1" dirty="0" err="1"/>
              <a:t>unipartite</a:t>
            </a:r>
            <a:endParaRPr lang="en-US" sz="1200" i="1" dirty="0"/>
          </a:p>
        </p:txBody>
      </p:sp>
      <p:sp>
        <p:nvSpPr>
          <p:cNvPr id="101" name="TextBox 100"/>
          <p:cNvSpPr txBox="1"/>
          <p:nvPr/>
        </p:nvSpPr>
        <p:spPr>
          <a:xfrm>
            <a:off x="9080770" y="5311939"/>
            <a:ext cx="718402" cy="276999"/>
          </a:xfrm>
          <a:prstGeom prst="rect">
            <a:avLst/>
          </a:prstGeom>
          <a:noFill/>
        </p:spPr>
        <p:txBody>
          <a:bodyPr wrap="none" rtlCol="0">
            <a:spAutoFit/>
          </a:bodyPr>
          <a:lstStyle/>
          <a:p>
            <a:r>
              <a:rPr lang="en-US" sz="1200" i="1" dirty="0"/>
              <a:t>bipartite</a:t>
            </a:r>
          </a:p>
        </p:txBody>
      </p:sp>
      <p:sp>
        <p:nvSpPr>
          <p:cNvPr id="5" name="Slide Number Placeholder 4"/>
          <p:cNvSpPr>
            <a:spLocks noGrp="1"/>
          </p:cNvSpPr>
          <p:nvPr>
            <p:ph type="sldNum" sz="quarter" idx="12"/>
          </p:nvPr>
        </p:nvSpPr>
        <p:spPr/>
        <p:txBody>
          <a:bodyPr/>
          <a:lstStyle/>
          <a:p>
            <a:fld id="{24AAA300-FDA1-4D7C-B970-C92F445BB6E9}" type="slidenum">
              <a:rPr lang="en-US" smtClean="0"/>
              <a:t>6</a:t>
            </a:fld>
            <a:endParaRPr lang="en-US"/>
          </a:p>
        </p:txBody>
      </p:sp>
      <p:sp>
        <p:nvSpPr>
          <p:cNvPr id="44" name="TextBox 43">
            <a:extLst>
              <a:ext uri="{FF2B5EF4-FFF2-40B4-BE49-F238E27FC236}">
                <a16:creationId xmlns:a16="http://schemas.microsoft.com/office/drawing/2014/main" id="{17F12816-5EF8-2314-8B7B-1AD380FC97B1}"/>
              </a:ext>
            </a:extLst>
          </p:cNvPr>
          <p:cNvSpPr txBox="1"/>
          <p:nvPr/>
        </p:nvSpPr>
        <p:spPr>
          <a:xfrm>
            <a:off x="432721" y="2757777"/>
            <a:ext cx="3492751" cy="1200329"/>
          </a:xfrm>
          <a:prstGeom prst="rect">
            <a:avLst/>
          </a:prstGeom>
          <a:noFill/>
        </p:spPr>
        <p:txBody>
          <a:bodyPr wrap="none" rtlCol="0">
            <a:spAutoFit/>
          </a:bodyPr>
          <a:lstStyle/>
          <a:p>
            <a:pPr marL="285750" indent="-285750">
              <a:buFont typeface="Arial" panose="020B0604020202020204" pitchFamily="34" charset="0"/>
              <a:buChar char="•"/>
            </a:pPr>
            <a:r>
              <a:rPr lang="en-US" dirty="0"/>
              <a:t>Edges can be …</a:t>
            </a:r>
          </a:p>
          <a:p>
            <a:pPr marL="742950" lvl="1" indent="-285750">
              <a:buFont typeface="Arial" panose="020B0604020202020204" pitchFamily="34" charset="0"/>
              <a:buChar char="•"/>
            </a:pPr>
            <a:r>
              <a:rPr lang="en-US" dirty="0"/>
              <a:t>… undirected or directed </a:t>
            </a:r>
          </a:p>
          <a:p>
            <a:pPr marL="742950" lvl="1" indent="-285750">
              <a:buFont typeface="Arial" panose="020B0604020202020204" pitchFamily="34" charset="0"/>
              <a:buChar char="•"/>
            </a:pPr>
            <a:r>
              <a:rPr lang="en-US" dirty="0"/>
              <a:t>… unweighted or weighted </a:t>
            </a:r>
          </a:p>
          <a:p>
            <a:pPr marL="742950" lvl="1" indent="-285750">
              <a:buFont typeface="Arial" panose="020B0604020202020204" pitchFamily="34" charset="0"/>
              <a:buChar char="•"/>
            </a:pPr>
            <a:endParaRPr lang="en-US" dirty="0"/>
          </a:p>
        </p:txBody>
      </p:sp>
      <p:sp>
        <p:nvSpPr>
          <p:cNvPr id="45" name="TextBox 44">
            <a:extLst>
              <a:ext uri="{FF2B5EF4-FFF2-40B4-BE49-F238E27FC236}">
                <a16:creationId xmlns:a16="http://schemas.microsoft.com/office/drawing/2014/main" id="{BECF63A1-0D74-9B29-DA08-C548F25C357A}"/>
              </a:ext>
            </a:extLst>
          </p:cNvPr>
          <p:cNvSpPr txBox="1"/>
          <p:nvPr/>
        </p:nvSpPr>
        <p:spPr>
          <a:xfrm>
            <a:off x="432722" y="2111446"/>
            <a:ext cx="4440639" cy="646331"/>
          </a:xfrm>
          <a:prstGeom prst="rect">
            <a:avLst/>
          </a:prstGeom>
          <a:noFill/>
        </p:spPr>
        <p:txBody>
          <a:bodyPr wrap="none" rtlCol="0">
            <a:spAutoFit/>
          </a:bodyPr>
          <a:lstStyle/>
          <a:p>
            <a:pPr marL="285750" indent="-285750">
              <a:buFont typeface="Arial" panose="020B0604020202020204" pitchFamily="34" charset="0"/>
              <a:buChar char="•"/>
            </a:pPr>
            <a:r>
              <a:rPr lang="en-US" dirty="0"/>
              <a:t>Representation as nodes (N) and edges (E)</a:t>
            </a:r>
            <a:br>
              <a:rPr lang="en-US" dirty="0"/>
            </a:br>
            <a:r>
              <a:rPr lang="en-US" dirty="0"/>
              <a:t>G = (N, E)</a:t>
            </a:r>
          </a:p>
        </p:txBody>
      </p:sp>
      <p:sp>
        <p:nvSpPr>
          <p:cNvPr id="46" name="TextBox 45">
            <a:extLst>
              <a:ext uri="{FF2B5EF4-FFF2-40B4-BE49-F238E27FC236}">
                <a16:creationId xmlns:a16="http://schemas.microsoft.com/office/drawing/2014/main" id="{248FBD13-8104-277A-3D7E-483628508044}"/>
              </a:ext>
            </a:extLst>
          </p:cNvPr>
          <p:cNvSpPr txBox="1"/>
          <p:nvPr/>
        </p:nvSpPr>
        <p:spPr>
          <a:xfrm>
            <a:off x="432722" y="1615446"/>
            <a:ext cx="3463577" cy="369332"/>
          </a:xfrm>
          <a:prstGeom prst="rect">
            <a:avLst/>
          </a:prstGeom>
          <a:noFill/>
        </p:spPr>
        <p:txBody>
          <a:bodyPr wrap="none" rtlCol="0">
            <a:spAutoFit/>
          </a:bodyPr>
          <a:lstStyle/>
          <a:p>
            <a:r>
              <a:rPr lang="en-US" dirty="0"/>
              <a:t>From networks to network analysis</a:t>
            </a:r>
          </a:p>
        </p:txBody>
      </p:sp>
      <p:sp>
        <p:nvSpPr>
          <p:cNvPr id="47" name="TextBox 46">
            <a:extLst>
              <a:ext uri="{FF2B5EF4-FFF2-40B4-BE49-F238E27FC236}">
                <a16:creationId xmlns:a16="http://schemas.microsoft.com/office/drawing/2014/main" id="{7C644B00-CA6B-824F-7952-586A5CEAD4F9}"/>
              </a:ext>
            </a:extLst>
          </p:cNvPr>
          <p:cNvSpPr txBox="1"/>
          <p:nvPr/>
        </p:nvSpPr>
        <p:spPr>
          <a:xfrm>
            <a:off x="432722" y="589038"/>
            <a:ext cx="4125432" cy="461665"/>
          </a:xfrm>
          <a:prstGeom prst="rect">
            <a:avLst/>
          </a:prstGeom>
          <a:noFill/>
        </p:spPr>
        <p:txBody>
          <a:bodyPr wrap="square" rtlCol="0">
            <a:spAutoFit/>
          </a:bodyPr>
          <a:lstStyle/>
          <a:p>
            <a:r>
              <a:rPr lang="en-US" sz="2400" b="1" dirty="0">
                <a:solidFill>
                  <a:srgbClr val="1E90FF"/>
                </a:solidFill>
              </a:rPr>
              <a:t>Let’s get down to the basics</a:t>
            </a:r>
          </a:p>
        </p:txBody>
      </p:sp>
    </p:spTree>
    <p:extLst>
      <p:ext uri="{BB962C8B-B14F-4D97-AF65-F5344CB8AC3E}">
        <p14:creationId xmlns:p14="http://schemas.microsoft.com/office/powerpoint/2010/main" val="7626190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rc 2"/>
          <p:cNvSpPr/>
          <p:nvPr/>
        </p:nvSpPr>
        <p:spPr>
          <a:xfrm rot="10800000">
            <a:off x="8298781" y="-217813"/>
            <a:ext cx="2286000" cy="2022551"/>
          </a:xfrm>
          <a:prstGeom prst="arc">
            <a:avLst>
              <a:gd name="adj1" fmla="val 16367151"/>
              <a:gd name="adj2" fmla="val 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Arc 26"/>
          <p:cNvSpPr/>
          <p:nvPr/>
        </p:nvSpPr>
        <p:spPr>
          <a:xfrm rot="16200000">
            <a:off x="8298781" y="1804738"/>
            <a:ext cx="2286000" cy="2286000"/>
          </a:xfrm>
          <a:prstGeom prst="arc">
            <a:avLst>
              <a:gd name="adj1" fmla="val 16367151"/>
              <a:gd name="adj2" fmla="val 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5" name="Straight Connector 4"/>
          <p:cNvCxnSpPr/>
          <p:nvPr/>
        </p:nvCxnSpPr>
        <p:spPr>
          <a:xfrm flipV="1">
            <a:off x="9425738" y="1804738"/>
            <a:ext cx="9144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 name="Oval 1"/>
          <p:cNvSpPr/>
          <p:nvPr/>
        </p:nvSpPr>
        <p:spPr>
          <a:xfrm>
            <a:off x="8174455" y="682795"/>
            <a:ext cx="246647" cy="234616"/>
          </a:xfrm>
          <a:prstGeom prst="ellipse">
            <a:avLst/>
          </a:prstGeom>
          <a:solidFill>
            <a:srgbClr val="1E90FF"/>
          </a:solidFill>
          <a:ln>
            <a:solidFill>
              <a:srgbClr val="1E9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8175457" y="2851487"/>
            <a:ext cx="246647" cy="234616"/>
          </a:xfrm>
          <a:prstGeom prst="ellipse">
            <a:avLst/>
          </a:prstGeom>
          <a:solidFill>
            <a:srgbClr val="1E90FF"/>
          </a:solidFill>
          <a:ln>
            <a:solidFill>
              <a:srgbClr val="1E9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10339136" y="1687429"/>
            <a:ext cx="246647" cy="234616"/>
          </a:xfrm>
          <a:prstGeom prst="ellipse">
            <a:avLst/>
          </a:prstGeom>
          <a:solidFill>
            <a:srgbClr val="1E90FF"/>
          </a:solidFill>
          <a:ln>
            <a:solidFill>
              <a:srgbClr val="1E9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Arc 31"/>
          <p:cNvSpPr/>
          <p:nvPr/>
        </p:nvSpPr>
        <p:spPr>
          <a:xfrm rot="10800000">
            <a:off x="9076820" y="3322211"/>
            <a:ext cx="2359195" cy="1872917"/>
          </a:xfrm>
          <a:prstGeom prst="arc">
            <a:avLst>
              <a:gd name="adj1" fmla="val 16367151"/>
              <a:gd name="adj2" fmla="val 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3" name="Arc 32"/>
          <p:cNvSpPr/>
          <p:nvPr/>
        </p:nvSpPr>
        <p:spPr>
          <a:xfrm>
            <a:off x="7961893" y="4116299"/>
            <a:ext cx="2286000" cy="2022551"/>
          </a:xfrm>
          <a:prstGeom prst="arc">
            <a:avLst>
              <a:gd name="adj1" fmla="val 16367151"/>
              <a:gd name="adj2" fmla="val 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34" name="Straight Connector 33"/>
          <p:cNvCxnSpPr>
            <a:endCxn id="32" idx="0"/>
          </p:cNvCxnSpPr>
          <p:nvPr/>
        </p:nvCxnSpPr>
        <p:spPr>
          <a:xfrm flipV="1">
            <a:off x="8410073" y="5194430"/>
            <a:ext cx="1800810" cy="66644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a:endCxn id="31" idx="1"/>
          </p:cNvCxnSpPr>
          <p:nvPr/>
        </p:nvCxnSpPr>
        <p:spPr>
          <a:xfrm>
            <a:off x="9076820" y="4147657"/>
            <a:ext cx="1055798" cy="9234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8" name="Arc 37"/>
          <p:cNvSpPr/>
          <p:nvPr/>
        </p:nvSpPr>
        <p:spPr>
          <a:xfrm rot="6767020">
            <a:off x="7581898" y="3237768"/>
            <a:ext cx="2743200" cy="2743200"/>
          </a:xfrm>
          <a:prstGeom prst="arc">
            <a:avLst>
              <a:gd name="adj1" fmla="val 16367151"/>
              <a:gd name="adj2" fmla="val 21334486"/>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1" name="Oval 30"/>
          <p:cNvSpPr/>
          <p:nvPr/>
        </p:nvSpPr>
        <p:spPr>
          <a:xfrm>
            <a:off x="10096497" y="5036721"/>
            <a:ext cx="246647" cy="234616"/>
          </a:xfrm>
          <a:prstGeom prst="ellipse">
            <a:avLst/>
          </a:prstGeom>
          <a:solidFill>
            <a:srgbClr val="1E90FF"/>
          </a:solidFill>
          <a:ln>
            <a:solidFill>
              <a:srgbClr val="1E9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8953498" y="3998991"/>
            <a:ext cx="246647" cy="234616"/>
          </a:xfrm>
          <a:prstGeom prst="ellipse">
            <a:avLst/>
          </a:prstGeom>
          <a:solidFill>
            <a:srgbClr val="1E90FF"/>
          </a:solidFill>
          <a:ln>
            <a:solidFill>
              <a:srgbClr val="1E9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a:off x="8316825" y="5707474"/>
            <a:ext cx="246647" cy="234616"/>
          </a:xfrm>
          <a:prstGeom prst="ellipse">
            <a:avLst/>
          </a:prstGeom>
          <a:solidFill>
            <a:srgbClr val="1E90FF"/>
          </a:solidFill>
          <a:ln>
            <a:solidFill>
              <a:srgbClr val="1E9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p:cNvSpPr txBox="1"/>
          <p:nvPr/>
        </p:nvSpPr>
        <p:spPr>
          <a:xfrm>
            <a:off x="9892159" y="2462181"/>
            <a:ext cx="922047" cy="276999"/>
          </a:xfrm>
          <a:prstGeom prst="rect">
            <a:avLst/>
          </a:prstGeom>
          <a:noFill/>
        </p:spPr>
        <p:txBody>
          <a:bodyPr wrap="none" rtlCol="0">
            <a:spAutoFit/>
          </a:bodyPr>
          <a:lstStyle/>
          <a:p>
            <a:r>
              <a:rPr lang="en-US" sz="1200" i="1" dirty="0"/>
              <a:t>Hypergraph</a:t>
            </a:r>
          </a:p>
        </p:txBody>
      </p:sp>
      <p:sp>
        <p:nvSpPr>
          <p:cNvPr id="41" name="TextBox 40"/>
          <p:cNvSpPr txBox="1"/>
          <p:nvPr/>
        </p:nvSpPr>
        <p:spPr>
          <a:xfrm>
            <a:off x="9853731" y="5914760"/>
            <a:ext cx="883575" cy="276999"/>
          </a:xfrm>
          <a:prstGeom prst="rect">
            <a:avLst/>
          </a:prstGeom>
          <a:noFill/>
        </p:spPr>
        <p:txBody>
          <a:bodyPr wrap="none" rtlCol="0">
            <a:spAutoFit/>
          </a:bodyPr>
          <a:lstStyle/>
          <a:p>
            <a:r>
              <a:rPr lang="en-US" sz="1200" i="1" dirty="0"/>
              <a:t>Multigraph</a:t>
            </a:r>
          </a:p>
        </p:txBody>
      </p:sp>
      <p:sp>
        <p:nvSpPr>
          <p:cNvPr id="45" name="TextBox 44"/>
          <p:cNvSpPr txBox="1"/>
          <p:nvPr/>
        </p:nvSpPr>
        <p:spPr>
          <a:xfrm>
            <a:off x="754840" y="5209831"/>
            <a:ext cx="4071602" cy="830997"/>
          </a:xfrm>
          <a:prstGeom prst="rect">
            <a:avLst/>
          </a:prstGeom>
          <a:noFill/>
          <a:ln>
            <a:solidFill>
              <a:schemeClr val="tx1"/>
            </a:solidFill>
            <a:prstDash val="lgDash"/>
          </a:ln>
        </p:spPr>
        <p:txBody>
          <a:bodyPr wrap="square" rtlCol="0">
            <a:spAutoFit/>
          </a:bodyPr>
          <a:lstStyle/>
          <a:p>
            <a:r>
              <a:rPr lang="en-US" sz="1200" dirty="0"/>
              <a:t>Note: </a:t>
            </a:r>
          </a:p>
          <a:p>
            <a:pPr marL="285750" indent="-285750">
              <a:buFont typeface="Arial" panose="020B0604020202020204" pitchFamily="34" charset="0"/>
              <a:buChar char="•"/>
            </a:pPr>
            <a:r>
              <a:rPr lang="en-US" sz="1200" dirty="0"/>
              <a:t>These are mainly used for advanced graph theory mathematics and deeper network analysis.</a:t>
            </a:r>
          </a:p>
          <a:p>
            <a:pPr marL="285750" indent="-285750">
              <a:buFont typeface="Arial" panose="020B0604020202020204" pitchFamily="34" charset="0"/>
              <a:buChar char="•"/>
            </a:pPr>
            <a:r>
              <a:rPr lang="en-US" sz="1200" dirty="0"/>
              <a:t>They have also been used in some deep learning</a:t>
            </a:r>
          </a:p>
        </p:txBody>
      </p:sp>
      <p:sp>
        <p:nvSpPr>
          <p:cNvPr id="21" name="TextBox 20"/>
          <p:cNvSpPr txBox="1"/>
          <p:nvPr/>
        </p:nvSpPr>
        <p:spPr>
          <a:xfrm>
            <a:off x="3192519" y="3726327"/>
            <a:ext cx="4082592" cy="1200329"/>
          </a:xfrm>
          <a:prstGeom prst="rect">
            <a:avLst/>
          </a:prstGeom>
          <a:noFill/>
        </p:spPr>
        <p:txBody>
          <a:bodyPr wrap="none" rtlCol="0">
            <a:spAutoFit/>
          </a:bodyPr>
          <a:lstStyle/>
          <a:p>
            <a:pPr marL="285750" indent="-285750">
              <a:buFont typeface="Arial" panose="020B0604020202020204" pitchFamily="34" charset="0"/>
              <a:buChar char="•"/>
            </a:pPr>
            <a:r>
              <a:rPr lang="en-US" dirty="0"/>
              <a:t>Limitation: We usually do not model …</a:t>
            </a:r>
          </a:p>
          <a:p>
            <a:pPr marL="742950" lvl="1" indent="-285750">
              <a:buFont typeface="Arial" panose="020B0604020202020204" pitchFamily="34" charset="0"/>
              <a:buChar char="•"/>
            </a:pPr>
            <a:r>
              <a:rPr lang="en-US" dirty="0"/>
              <a:t>… Hypergraphs</a:t>
            </a:r>
          </a:p>
          <a:p>
            <a:pPr marL="742950" lvl="1" indent="-285750">
              <a:buFont typeface="Arial" panose="020B0604020202020204" pitchFamily="34" charset="0"/>
              <a:buChar char="•"/>
            </a:pPr>
            <a:r>
              <a:rPr lang="en-US" dirty="0"/>
              <a:t>… Multigraphs</a:t>
            </a:r>
          </a:p>
          <a:p>
            <a:pPr marL="742950" lvl="1" indent="-285750">
              <a:buFont typeface="Arial" panose="020B0604020202020204" pitchFamily="34" charset="0"/>
              <a:buChar char="•"/>
            </a:pPr>
            <a:endParaRPr lang="en-US" dirty="0"/>
          </a:p>
        </p:txBody>
      </p:sp>
      <p:sp>
        <p:nvSpPr>
          <p:cNvPr id="6" name="Slide Number Placeholder 5"/>
          <p:cNvSpPr>
            <a:spLocks noGrp="1"/>
          </p:cNvSpPr>
          <p:nvPr>
            <p:ph type="sldNum" sz="quarter" idx="12"/>
          </p:nvPr>
        </p:nvSpPr>
        <p:spPr/>
        <p:txBody>
          <a:bodyPr/>
          <a:lstStyle/>
          <a:p>
            <a:fld id="{24AAA300-FDA1-4D7C-B970-C92F445BB6E9}" type="slidenum">
              <a:rPr lang="en-US" smtClean="0"/>
              <a:t>7</a:t>
            </a:fld>
            <a:endParaRPr lang="en-US"/>
          </a:p>
        </p:txBody>
      </p:sp>
      <p:sp>
        <p:nvSpPr>
          <p:cNvPr id="22" name="TextBox 21">
            <a:extLst>
              <a:ext uri="{FF2B5EF4-FFF2-40B4-BE49-F238E27FC236}">
                <a16:creationId xmlns:a16="http://schemas.microsoft.com/office/drawing/2014/main" id="{8E13C5A6-316B-EDAF-7C47-D241E06FF865}"/>
              </a:ext>
            </a:extLst>
          </p:cNvPr>
          <p:cNvSpPr txBox="1"/>
          <p:nvPr/>
        </p:nvSpPr>
        <p:spPr>
          <a:xfrm>
            <a:off x="399860" y="3726327"/>
            <a:ext cx="2253181" cy="923330"/>
          </a:xfrm>
          <a:prstGeom prst="rect">
            <a:avLst/>
          </a:prstGeom>
          <a:noFill/>
        </p:spPr>
        <p:txBody>
          <a:bodyPr wrap="none" rtlCol="0">
            <a:spAutoFit/>
          </a:bodyPr>
          <a:lstStyle/>
          <a:p>
            <a:pPr marL="285750" indent="-285750">
              <a:buFont typeface="Arial" panose="020B0604020202020204" pitchFamily="34" charset="0"/>
              <a:buChar char="•"/>
            </a:pPr>
            <a:r>
              <a:rPr lang="en-US" dirty="0"/>
              <a:t>Networks can be …</a:t>
            </a:r>
          </a:p>
          <a:p>
            <a:pPr marL="742950" lvl="1" indent="-285750">
              <a:buFont typeface="Arial" panose="020B0604020202020204" pitchFamily="34" charset="0"/>
              <a:buChar char="•"/>
            </a:pPr>
            <a:r>
              <a:rPr lang="en-US" dirty="0"/>
              <a:t>… unipartite</a:t>
            </a:r>
          </a:p>
          <a:p>
            <a:pPr marL="742950" lvl="1" indent="-285750">
              <a:buFont typeface="Arial" panose="020B0604020202020204" pitchFamily="34" charset="0"/>
              <a:buChar char="•"/>
            </a:pPr>
            <a:r>
              <a:rPr lang="en-US" dirty="0"/>
              <a:t>… bipartite</a:t>
            </a:r>
          </a:p>
        </p:txBody>
      </p:sp>
      <p:sp>
        <p:nvSpPr>
          <p:cNvPr id="25" name="TextBox 24">
            <a:extLst>
              <a:ext uri="{FF2B5EF4-FFF2-40B4-BE49-F238E27FC236}">
                <a16:creationId xmlns:a16="http://schemas.microsoft.com/office/drawing/2014/main" id="{89B4DFB4-4023-14F7-B11A-DDAC7A4EE452}"/>
              </a:ext>
            </a:extLst>
          </p:cNvPr>
          <p:cNvSpPr txBox="1"/>
          <p:nvPr/>
        </p:nvSpPr>
        <p:spPr>
          <a:xfrm>
            <a:off x="432721" y="2757777"/>
            <a:ext cx="3492751" cy="1200329"/>
          </a:xfrm>
          <a:prstGeom prst="rect">
            <a:avLst/>
          </a:prstGeom>
          <a:noFill/>
        </p:spPr>
        <p:txBody>
          <a:bodyPr wrap="none" rtlCol="0">
            <a:spAutoFit/>
          </a:bodyPr>
          <a:lstStyle/>
          <a:p>
            <a:pPr marL="285750" indent="-285750">
              <a:buFont typeface="Arial" panose="020B0604020202020204" pitchFamily="34" charset="0"/>
              <a:buChar char="•"/>
            </a:pPr>
            <a:r>
              <a:rPr lang="en-US" dirty="0"/>
              <a:t>Edges can be …</a:t>
            </a:r>
          </a:p>
          <a:p>
            <a:pPr marL="742950" lvl="1" indent="-285750">
              <a:buFont typeface="Arial" panose="020B0604020202020204" pitchFamily="34" charset="0"/>
              <a:buChar char="•"/>
            </a:pPr>
            <a:r>
              <a:rPr lang="en-US" dirty="0"/>
              <a:t>… undirected or directed </a:t>
            </a:r>
          </a:p>
          <a:p>
            <a:pPr marL="742950" lvl="1" indent="-285750">
              <a:buFont typeface="Arial" panose="020B0604020202020204" pitchFamily="34" charset="0"/>
              <a:buChar char="•"/>
            </a:pPr>
            <a:r>
              <a:rPr lang="en-US" dirty="0"/>
              <a:t>… unweighted or weighted </a:t>
            </a:r>
          </a:p>
          <a:p>
            <a:pPr marL="742950" lvl="1" indent="-285750">
              <a:buFont typeface="Arial" panose="020B0604020202020204" pitchFamily="34" charset="0"/>
              <a:buChar char="•"/>
            </a:pPr>
            <a:endParaRPr lang="en-US" dirty="0"/>
          </a:p>
        </p:txBody>
      </p:sp>
      <p:sp>
        <p:nvSpPr>
          <p:cNvPr id="26" name="TextBox 25">
            <a:extLst>
              <a:ext uri="{FF2B5EF4-FFF2-40B4-BE49-F238E27FC236}">
                <a16:creationId xmlns:a16="http://schemas.microsoft.com/office/drawing/2014/main" id="{C1C8FCF3-06CE-F36B-D1EC-BDD687DE032D}"/>
              </a:ext>
            </a:extLst>
          </p:cNvPr>
          <p:cNvSpPr txBox="1"/>
          <p:nvPr/>
        </p:nvSpPr>
        <p:spPr>
          <a:xfrm>
            <a:off x="432722" y="2111446"/>
            <a:ext cx="4440639" cy="646331"/>
          </a:xfrm>
          <a:prstGeom prst="rect">
            <a:avLst/>
          </a:prstGeom>
          <a:noFill/>
        </p:spPr>
        <p:txBody>
          <a:bodyPr wrap="none" rtlCol="0">
            <a:spAutoFit/>
          </a:bodyPr>
          <a:lstStyle/>
          <a:p>
            <a:pPr marL="285750" indent="-285750">
              <a:buFont typeface="Arial" panose="020B0604020202020204" pitchFamily="34" charset="0"/>
              <a:buChar char="•"/>
            </a:pPr>
            <a:r>
              <a:rPr lang="en-US" dirty="0"/>
              <a:t>Representation as nodes (N) and edges (E)</a:t>
            </a:r>
            <a:br>
              <a:rPr lang="en-US" dirty="0"/>
            </a:br>
            <a:r>
              <a:rPr lang="en-US" dirty="0"/>
              <a:t>G = (N, E)</a:t>
            </a:r>
          </a:p>
        </p:txBody>
      </p:sp>
      <p:sp>
        <p:nvSpPr>
          <p:cNvPr id="28" name="TextBox 27">
            <a:extLst>
              <a:ext uri="{FF2B5EF4-FFF2-40B4-BE49-F238E27FC236}">
                <a16:creationId xmlns:a16="http://schemas.microsoft.com/office/drawing/2014/main" id="{879A6758-57F3-C7F8-8873-1623521D793F}"/>
              </a:ext>
            </a:extLst>
          </p:cNvPr>
          <p:cNvSpPr txBox="1"/>
          <p:nvPr/>
        </p:nvSpPr>
        <p:spPr>
          <a:xfrm>
            <a:off x="432722" y="1615446"/>
            <a:ext cx="3463577" cy="369332"/>
          </a:xfrm>
          <a:prstGeom prst="rect">
            <a:avLst/>
          </a:prstGeom>
          <a:noFill/>
        </p:spPr>
        <p:txBody>
          <a:bodyPr wrap="none" rtlCol="0">
            <a:spAutoFit/>
          </a:bodyPr>
          <a:lstStyle/>
          <a:p>
            <a:r>
              <a:rPr lang="en-US" dirty="0"/>
              <a:t>From networks to network analysis</a:t>
            </a:r>
          </a:p>
        </p:txBody>
      </p:sp>
      <p:sp>
        <p:nvSpPr>
          <p:cNvPr id="35" name="TextBox 34">
            <a:extLst>
              <a:ext uri="{FF2B5EF4-FFF2-40B4-BE49-F238E27FC236}">
                <a16:creationId xmlns:a16="http://schemas.microsoft.com/office/drawing/2014/main" id="{ABC5727B-89CC-14B6-2F8E-D2876E500C9F}"/>
              </a:ext>
            </a:extLst>
          </p:cNvPr>
          <p:cNvSpPr txBox="1"/>
          <p:nvPr/>
        </p:nvSpPr>
        <p:spPr>
          <a:xfrm>
            <a:off x="432722" y="589038"/>
            <a:ext cx="4125432" cy="461665"/>
          </a:xfrm>
          <a:prstGeom prst="rect">
            <a:avLst/>
          </a:prstGeom>
          <a:noFill/>
        </p:spPr>
        <p:txBody>
          <a:bodyPr wrap="square" rtlCol="0">
            <a:spAutoFit/>
          </a:bodyPr>
          <a:lstStyle/>
          <a:p>
            <a:r>
              <a:rPr lang="en-US" sz="2400" b="1" dirty="0">
                <a:solidFill>
                  <a:srgbClr val="1E90FF"/>
                </a:solidFill>
              </a:rPr>
              <a:t>Let’s get down to the basics</a:t>
            </a:r>
          </a:p>
        </p:txBody>
      </p:sp>
    </p:spTree>
    <p:extLst>
      <p:ext uri="{BB962C8B-B14F-4D97-AF65-F5344CB8AC3E}">
        <p14:creationId xmlns:p14="http://schemas.microsoft.com/office/powerpoint/2010/main" val="29498979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754840" y="324382"/>
            <a:ext cx="3753656" cy="369332"/>
          </a:xfrm>
          <a:prstGeom prst="rect">
            <a:avLst/>
          </a:prstGeom>
          <a:noFill/>
        </p:spPr>
        <p:txBody>
          <a:bodyPr wrap="none" rtlCol="0">
            <a:spAutoFit/>
          </a:bodyPr>
          <a:lstStyle/>
          <a:p>
            <a:r>
              <a:rPr lang="en-US" dirty="0"/>
              <a:t>Representing networks (data formats)</a:t>
            </a:r>
          </a:p>
        </p:txBody>
      </p:sp>
      <p:pic>
        <p:nvPicPr>
          <p:cNvPr id="23" name="Picture 22"/>
          <p:cNvPicPr>
            <a:picLocks noChangeAspect="1"/>
          </p:cNvPicPr>
          <p:nvPr/>
        </p:nvPicPr>
        <p:blipFill>
          <a:blip r:embed="rId3"/>
          <a:stretch>
            <a:fillRect/>
          </a:stretch>
        </p:blipFill>
        <p:spPr>
          <a:xfrm>
            <a:off x="1414088" y="2038841"/>
            <a:ext cx="3873819" cy="2743200"/>
          </a:xfrm>
          <a:prstGeom prst="rect">
            <a:avLst/>
          </a:prstGeom>
        </p:spPr>
      </p:pic>
      <p:graphicFrame>
        <p:nvGraphicFramePr>
          <p:cNvPr id="24" name="Table 23"/>
          <p:cNvGraphicFramePr>
            <a:graphicFrameLocks noGrp="1"/>
          </p:cNvGraphicFramePr>
          <p:nvPr>
            <p:extLst>
              <p:ext uri="{D42A27DB-BD31-4B8C-83A1-F6EECF244321}">
                <p14:modId xmlns:p14="http://schemas.microsoft.com/office/powerpoint/2010/main" val="2007927097"/>
              </p:ext>
            </p:extLst>
          </p:nvPr>
        </p:nvGraphicFramePr>
        <p:xfrm>
          <a:off x="7206943" y="3410441"/>
          <a:ext cx="3200400" cy="2597796"/>
        </p:xfrm>
        <a:graphic>
          <a:graphicData uri="http://schemas.openxmlformats.org/drawingml/2006/table">
            <a:tbl>
              <a:tblPr firstRow="1" bandRow="1">
                <a:tableStyleId>{5940675A-B579-460E-94D1-54222C63F5DA}</a:tableStyleId>
              </a:tblPr>
              <a:tblGrid>
                <a:gridCol w="640080">
                  <a:extLst>
                    <a:ext uri="{9D8B030D-6E8A-4147-A177-3AD203B41FA5}">
                      <a16:colId xmlns:a16="http://schemas.microsoft.com/office/drawing/2014/main" val="20000"/>
                    </a:ext>
                  </a:extLst>
                </a:gridCol>
                <a:gridCol w="640080">
                  <a:extLst>
                    <a:ext uri="{9D8B030D-6E8A-4147-A177-3AD203B41FA5}">
                      <a16:colId xmlns:a16="http://schemas.microsoft.com/office/drawing/2014/main" val="20001"/>
                    </a:ext>
                  </a:extLst>
                </a:gridCol>
                <a:gridCol w="640080">
                  <a:extLst>
                    <a:ext uri="{9D8B030D-6E8A-4147-A177-3AD203B41FA5}">
                      <a16:colId xmlns:a16="http://schemas.microsoft.com/office/drawing/2014/main" val="20002"/>
                    </a:ext>
                  </a:extLst>
                </a:gridCol>
                <a:gridCol w="640080">
                  <a:extLst>
                    <a:ext uri="{9D8B030D-6E8A-4147-A177-3AD203B41FA5}">
                      <a16:colId xmlns:a16="http://schemas.microsoft.com/office/drawing/2014/main" val="20003"/>
                    </a:ext>
                  </a:extLst>
                </a:gridCol>
                <a:gridCol w="640080">
                  <a:extLst>
                    <a:ext uri="{9D8B030D-6E8A-4147-A177-3AD203B41FA5}">
                      <a16:colId xmlns:a16="http://schemas.microsoft.com/office/drawing/2014/main" val="20004"/>
                    </a:ext>
                  </a:extLst>
                </a:gridCol>
              </a:tblGrid>
              <a:tr h="512964">
                <a:tc>
                  <a:txBody>
                    <a:bodyPr/>
                    <a:lstStyle/>
                    <a:p>
                      <a:pPr algn="ctr"/>
                      <a:endParaRPr lang="en-US" sz="1300" dirty="0"/>
                    </a:p>
                  </a:txBody>
                  <a:tcPr marL="106680" marR="106680" marT="53340" marB="53340" anchor="ctr"/>
                </a:tc>
                <a:tc>
                  <a:txBody>
                    <a:bodyPr/>
                    <a:lstStyle/>
                    <a:p>
                      <a:pPr algn="ctr"/>
                      <a:r>
                        <a:rPr lang="en-US" sz="1300" dirty="0"/>
                        <a:t>Mark</a:t>
                      </a:r>
                    </a:p>
                  </a:txBody>
                  <a:tcPr marL="106680" marR="106680" marT="53340" marB="53340" anchor="ctr"/>
                </a:tc>
                <a:tc>
                  <a:txBody>
                    <a:bodyPr/>
                    <a:lstStyle/>
                    <a:p>
                      <a:pPr algn="ctr"/>
                      <a:r>
                        <a:rPr lang="en-US" sz="1300" dirty="0"/>
                        <a:t>Lisa</a:t>
                      </a:r>
                    </a:p>
                  </a:txBody>
                  <a:tcPr marL="106680" marR="106680" marT="53340" marB="53340" anchor="ctr"/>
                </a:tc>
                <a:tc>
                  <a:txBody>
                    <a:bodyPr/>
                    <a:lstStyle/>
                    <a:p>
                      <a:pPr algn="ctr"/>
                      <a:r>
                        <a:rPr lang="en-US" sz="1300" dirty="0"/>
                        <a:t>David</a:t>
                      </a:r>
                    </a:p>
                  </a:txBody>
                  <a:tcPr marL="106680" marR="106680" marT="53340" marB="53340" anchor="ctr"/>
                </a:tc>
                <a:tc>
                  <a:txBody>
                    <a:bodyPr/>
                    <a:lstStyle/>
                    <a:p>
                      <a:pPr algn="ctr"/>
                      <a:r>
                        <a:rPr lang="en-US" sz="1300" dirty="0"/>
                        <a:t>Emma</a:t>
                      </a:r>
                    </a:p>
                  </a:txBody>
                  <a:tcPr marL="106680" marR="106680" marT="53340" marB="53340" anchor="ctr"/>
                </a:tc>
                <a:extLst>
                  <a:ext uri="{0D108BD9-81ED-4DB2-BD59-A6C34878D82A}">
                    <a16:rowId xmlns:a16="http://schemas.microsoft.com/office/drawing/2014/main" val="10000"/>
                  </a:ext>
                </a:extLst>
              </a:tr>
              <a:tr h="521208">
                <a:tc>
                  <a:txBody>
                    <a:bodyPr/>
                    <a:lstStyle/>
                    <a:p>
                      <a:pPr algn="ctr"/>
                      <a:r>
                        <a:rPr lang="en-US" sz="1300" dirty="0"/>
                        <a:t>Mark</a:t>
                      </a:r>
                    </a:p>
                  </a:txBody>
                  <a:tcPr marL="106680" marR="106680" marT="53340" marB="53340" anchor="ctr"/>
                </a:tc>
                <a:tc>
                  <a:txBody>
                    <a:bodyPr/>
                    <a:lstStyle/>
                    <a:p>
                      <a:pPr algn="ctr"/>
                      <a:r>
                        <a:rPr lang="en-US" sz="1300" dirty="0"/>
                        <a:t>0</a:t>
                      </a:r>
                    </a:p>
                  </a:txBody>
                  <a:tcPr marL="106680" marR="106680" marT="53340" marB="53340" anchor="ctr">
                    <a:solidFill>
                      <a:schemeClr val="bg1">
                        <a:lumMod val="95000"/>
                      </a:schemeClr>
                    </a:solidFill>
                  </a:tcPr>
                </a:tc>
                <a:tc>
                  <a:txBody>
                    <a:bodyPr/>
                    <a:lstStyle/>
                    <a:p>
                      <a:pPr algn="ctr"/>
                      <a:r>
                        <a:rPr lang="en-US" sz="1300" dirty="0"/>
                        <a:t>1</a:t>
                      </a:r>
                    </a:p>
                  </a:txBody>
                  <a:tcPr marL="106680" marR="106680" marT="53340" marB="53340" anchor="ctr"/>
                </a:tc>
                <a:tc>
                  <a:txBody>
                    <a:bodyPr/>
                    <a:lstStyle/>
                    <a:p>
                      <a:pPr algn="ctr"/>
                      <a:r>
                        <a:rPr lang="en-US" sz="1300" dirty="0"/>
                        <a:t>0</a:t>
                      </a:r>
                    </a:p>
                  </a:txBody>
                  <a:tcPr marL="106680" marR="106680" marT="53340" marB="53340" anchor="ctr"/>
                </a:tc>
                <a:tc>
                  <a:txBody>
                    <a:bodyPr/>
                    <a:lstStyle/>
                    <a:p>
                      <a:pPr algn="ctr"/>
                      <a:r>
                        <a:rPr lang="en-US" sz="1300" dirty="0"/>
                        <a:t>0</a:t>
                      </a:r>
                    </a:p>
                  </a:txBody>
                  <a:tcPr marL="106680" marR="106680" marT="53340" marB="53340" anchor="ctr"/>
                </a:tc>
                <a:extLst>
                  <a:ext uri="{0D108BD9-81ED-4DB2-BD59-A6C34878D82A}">
                    <a16:rowId xmlns:a16="http://schemas.microsoft.com/office/drawing/2014/main" val="10001"/>
                  </a:ext>
                </a:extLst>
              </a:tr>
              <a:tr h="521208">
                <a:tc>
                  <a:txBody>
                    <a:bodyPr/>
                    <a:lstStyle/>
                    <a:p>
                      <a:pPr algn="ctr"/>
                      <a:r>
                        <a:rPr lang="en-US" sz="1300" dirty="0"/>
                        <a:t>Lisa</a:t>
                      </a:r>
                    </a:p>
                  </a:txBody>
                  <a:tcPr marL="106680" marR="106680" marT="53340" marB="53340" anchor="ctr"/>
                </a:tc>
                <a:tc>
                  <a:txBody>
                    <a:bodyPr/>
                    <a:lstStyle/>
                    <a:p>
                      <a:pPr algn="ctr"/>
                      <a:r>
                        <a:rPr lang="en-US" sz="1300" dirty="0"/>
                        <a:t>1</a:t>
                      </a:r>
                    </a:p>
                  </a:txBody>
                  <a:tcPr marL="106680" marR="106680" marT="53340" marB="53340" anchor="ctr"/>
                </a:tc>
                <a:tc>
                  <a:txBody>
                    <a:bodyPr/>
                    <a:lstStyle/>
                    <a:p>
                      <a:pPr algn="ctr"/>
                      <a:r>
                        <a:rPr lang="en-US" sz="1300" dirty="0"/>
                        <a:t>0</a:t>
                      </a:r>
                    </a:p>
                  </a:txBody>
                  <a:tcPr marL="106680" marR="106680" marT="53340" marB="53340" anchor="ctr">
                    <a:solidFill>
                      <a:schemeClr val="bg1">
                        <a:lumMod val="95000"/>
                      </a:schemeClr>
                    </a:solidFill>
                  </a:tcPr>
                </a:tc>
                <a:tc>
                  <a:txBody>
                    <a:bodyPr/>
                    <a:lstStyle/>
                    <a:p>
                      <a:pPr algn="ctr"/>
                      <a:r>
                        <a:rPr lang="en-US" sz="1300" dirty="0"/>
                        <a:t>1</a:t>
                      </a:r>
                    </a:p>
                  </a:txBody>
                  <a:tcPr marL="106680" marR="106680" marT="53340" marB="53340" anchor="ctr"/>
                </a:tc>
                <a:tc>
                  <a:txBody>
                    <a:bodyPr/>
                    <a:lstStyle/>
                    <a:p>
                      <a:pPr algn="ctr"/>
                      <a:r>
                        <a:rPr lang="en-US" sz="1300" dirty="0"/>
                        <a:t>1</a:t>
                      </a:r>
                    </a:p>
                  </a:txBody>
                  <a:tcPr marL="106680" marR="106680" marT="53340" marB="53340" anchor="ctr"/>
                </a:tc>
                <a:extLst>
                  <a:ext uri="{0D108BD9-81ED-4DB2-BD59-A6C34878D82A}">
                    <a16:rowId xmlns:a16="http://schemas.microsoft.com/office/drawing/2014/main" val="10002"/>
                  </a:ext>
                </a:extLst>
              </a:tr>
              <a:tr h="521208">
                <a:tc>
                  <a:txBody>
                    <a:bodyPr/>
                    <a:lstStyle/>
                    <a:p>
                      <a:pPr algn="ctr"/>
                      <a:r>
                        <a:rPr lang="en-US" sz="1300" dirty="0"/>
                        <a:t>David</a:t>
                      </a:r>
                    </a:p>
                  </a:txBody>
                  <a:tcPr marL="106680" marR="106680" marT="53340" marB="53340" anchor="ctr"/>
                </a:tc>
                <a:tc>
                  <a:txBody>
                    <a:bodyPr/>
                    <a:lstStyle/>
                    <a:p>
                      <a:pPr algn="ctr"/>
                      <a:r>
                        <a:rPr lang="en-US" sz="1300" dirty="0"/>
                        <a:t>0</a:t>
                      </a:r>
                    </a:p>
                  </a:txBody>
                  <a:tcPr marL="106680" marR="106680" marT="53340" marB="53340" anchor="ctr"/>
                </a:tc>
                <a:tc>
                  <a:txBody>
                    <a:bodyPr/>
                    <a:lstStyle/>
                    <a:p>
                      <a:pPr algn="ctr"/>
                      <a:r>
                        <a:rPr lang="en-US" sz="1300" dirty="0"/>
                        <a:t>1</a:t>
                      </a:r>
                    </a:p>
                  </a:txBody>
                  <a:tcPr marL="106680" marR="106680" marT="53340" marB="53340" anchor="ctr"/>
                </a:tc>
                <a:tc>
                  <a:txBody>
                    <a:bodyPr/>
                    <a:lstStyle/>
                    <a:p>
                      <a:pPr algn="ctr"/>
                      <a:r>
                        <a:rPr lang="en-US" sz="1300" dirty="0"/>
                        <a:t>0</a:t>
                      </a:r>
                    </a:p>
                  </a:txBody>
                  <a:tcPr marL="106680" marR="106680" marT="53340" marB="53340" anchor="ctr">
                    <a:solidFill>
                      <a:schemeClr val="bg1">
                        <a:lumMod val="95000"/>
                      </a:schemeClr>
                    </a:solidFill>
                  </a:tcPr>
                </a:tc>
                <a:tc>
                  <a:txBody>
                    <a:bodyPr/>
                    <a:lstStyle/>
                    <a:p>
                      <a:pPr algn="ctr"/>
                      <a:r>
                        <a:rPr lang="en-US" sz="1300" dirty="0"/>
                        <a:t>1</a:t>
                      </a:r>
                    </a:p>
                  </a:txBody>
                  <a:tcPr marL="106680" marR="106680" marT="53340" marB="53340" anchor="ctr"/>
                </a:tc>
                <a:extLst>
                  <a:ext uri="{0D108BD9-81ED-4DB2-BD59-A6C34878D82A}">
                    <a16:rowId xmlns:a16="http://schemas.microsoft.com/office/drawing/2014/main" val="10003"/>
                  </a:ext>
                </a:extLst>
              </a:tr>
              <a:tr h="521208">
                <a:tc>
                  <a:txBody>
                    <a:bodyPr/>
                    <a:lstStyle/>
                    <a:p>
                      <a:pPr algn="ctr"/>
                      <a:r>
                        <a:rPr lang="en-US" sz="1300" dirty="0"/>
                        <a:t>Emma</a:t>
                      </a:r>
                    </a:p>
                  </a:txBody>
                  <a:tcPr marL="106680" marR="106680" marT="53340" marB="53340" anchor="ctr"/>
                </a:tc>
                <a:tc>
                  <a:txBody>
                    <a:bodyPr/>
                    <a:lstStyle/>
                    <a:p>
                      <a:pPr algn="ctr"/>
                      <a:r>
                        <a:rPr lang="en-US" sz="1300" dirty="0"/>
                        <a:t>0</a:t>
                      </a:r>
                    </a:p>
                  </a:txBody>
                  <a:tcPr marL="106680" marR="106680" marT="53340" marB="53340" anchor="ctr"/>
                </a:tc>
                <a:tc>
                  <a:txBody>
                    <a:bodyPr/>
                    <a:lstStyle/>
                    <a:p>
                      <a:pPr algn="ctr"/>
                      <a:r>
                        <a:rPr lang="en-US" sz="1300" dirty="0"/>
                        <a:t>1</a:t>
                      </a:r>
                    </a:p>
                  </a:txBody>
                  <a:tcPr marL="106680" marR="106680" marT="53340" marB="53340" anchor="ctr"/>
                </a:tc>
                <a:tc>
                  <a:txBody>
                    <a:bodyPr/>
                    <a:lstStyle/>
                    <a:p>
                      <a:pPr algn="ctr"/>
                      <a:r>
                        <a:rPr lang="en-US" sz="1300" dirty="0"/>
                        <a:t>1</a:t>
                      </a:r>
                    </a:p>
                  </a:txBody>
                  <a:tcPr marL="106680" marR="106680" marT="53340" marB="53340" anchor="ctr"/>
                </a:tc>
                <a:tc>
                  <a:txBody>
                    <a:bodyPr/>
                    <a:lstStyle/>
                    <a:p>
                      <a:pPr algn="ctr"/>
                      <a:r>
                        <a:rPr lang="en-US" sz="1300" dirty="0"/>
                        <a:t>0</a:t>
                      </a:r>
                    </a:p>
                  </a:txBody>
                  <a:tcPr marL="106680" marR="106680" marT="53340" marB="53340" anchor="ctr">
                    <a:solidFill>
                      <a:schemeClr val="bg1">
                        <a:lumMod val="95000"/>
                      </a:schemeClr>
                    </a:solidFill>
                  </a:tcPr>
                </a:tc>
                <a:extLst>
                  <a:ext uri="{0D108BD9-81ED-4DB2-BD59-A6C34878D82A}">
                    <a16:rowId xmlns:a16="http://schemas.microsoft.com/office/drawing/2014/main" val="10004"/>
                  </a:ext>
                </a:extLst>
              </a:tr>
            </a:tbl>
          </a:graphicData>
        </a:graphic>
      </p:graphicFrame>
      <p:graphicFrame>
        <p:nvGraphicFramePr>
          <p:cNvPr id="25" name="Table 24"/>
          <p:cNvGraphicFramePr>
            <a:graphicFrameLocks noGrp="1"/>
          </p:cNvGraphicFramePr>
          <p:nvPr>
            <p:extLst>
              <p:ext uri="{D42A27DB-BD31-4B8C-83A1-F6EECF244321}">
                <p14:modId xmlns:p14="http://schemas.microsoft.com/office/powerpoint/2010/main" val="4007405497"/>
              </p:ext>
            </p:extLst>
          </p:nvPr>
        </p:nvGraphicFramePr>
        <p:xfrm>
          <a:off x="7463086" y="915035"/>
          <a:ext cx="2678364" cy="1483360"/>
        </p:xfrm>
        <a:graphic>
          <a:graphicData uri="http://schemas.openxmlformats.org/drawingml/2006/table">
            <a:tbl>
              <a:tblPr firstRow="1" bandRow="1">
                <a:tableStyleId>{5940675A-B579-460E-94D1-54222C63F5DA}</a:tableStyleId>
              </a:tblPr>
              <a:tblGrid>
                <a:gridCol w="1339182">
                  <a:extLst>
                    <a:ext uri="{9D8B030D-6E8A-4147-A177-3AD203B41FA5}">
                      <a16:colId xmlns:a16="http://schemas.microsoft.com/office/drawing/2014/main" val="20000"/>
                    </a:ext>
                  </a:extLst>
                </a:gridCol>
                <a:gridCol w="1339182">
                  <a:extLst>
                    <a:ext uri="{9D8B030D-6E8A-4147-A177-3AD203B41FA5}">
                      <a16:colId xmlns:a16="http://schemas.microsoft.com/office/drawing/2014/main" val="20001"/>
                    </a:ext>
                  </a:extLst>
                </a:gridCol>
              </a:tblGrid>
              <a:tr h="370840">
                <a:tc>
                  <a:txBody>
                    <a:bodyPr/>
                    <a:lstStyle/>
                    <a:p>
                      <a:pPr algn="ctr"/>
                      <a:r>
                        <a:rPr lang="en-US" sz="1300" dirty="0"/>
                        <a:t>Mark</a:t>
                      </a:r>
                    </a:p>
                  </a:txBody>
                  <a:tcPr anchor="ctr">
                    <a:lnR w="12700" cap="flat" cmpd="sng" algn="ctr">
                      <a:solidFill>
                        <a:schemeClr val="tx1"/>
                      </a:solidFill>
                      <a:prstDash val="solid"/>
                      <a:round/>
                      <a:headEnd type="none" w="med" len="med"/>
                      <a:tailEnd type="none" w="med" len="med"/>
                    </a:lnR>
                  </a:tcPr>
                </a:tc>
                <a:tc>
                  <a:txBody>
                    <a:bodyPr/>
                    <a:lstStyle/>
                    <a:p>
                      <a:pPr algn="ctr"/>
                      <a:r>
                        <a:rPr lang="en-US" sz="1300" dirty="0"/>
                        <a:t>Lisa</a:t>
                      </a:r>
                    </a:p>
                  </a:txBody>
                  <a:tcPr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00"/>
                  </a:ext>
                </a:extLst>
              </a:tr>
              <a:tr h="370840">
                <a:tc>
                  <a:txBody>
                    <a:bodyPr/>
                    <a:lstStyle/>
                    <a:p>
                      <a:pPr algn="ctr"/>
                      <a:r>
                        <a:rPr lang="en-US" sz="1300" dirty="0"/>
                        <a:t>Lisa</a:t>
                      </a:r>
                    </a:p>
                  </a:txBody>
                  <a:tcPr anchor="ctr">
                    <a:lnR w="12700" cap="flat" cmpd="sng" algn="ctr">
                      <a:solidFill>
                        <a:schemeClr val="tx1"/>
                      </a:solidFill>
                      <a:prstDash val="solid"/>
                      <a:round/>
                      <a:headEnd type="none" w="med" len="med"/>
                      <a:tailEnd type="none" w="med" len="med"/>
                    </a:lnR>
                  </a:tcPr>
                </a:tc>
                <a:tc>
                  <a:txBody>
                    <a:bodyPr/>
                    <a:lstStyle/>
                    <a:p>
                      <a:pPr algn="ctr"/>
                      <a:r>
                        <a:rPr lang="en-US" sz="1300" dirty="0"/>
                        <a:t>David</a:t>
                      </a:r>
                    </a:p>
                  </a:txBody>
                  <a:tcPr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01"/>
                  </a:ext>
                </a:extLst>
              </a:tr>
              <a:tr h="370840">
                <a:tc>
                  <a:txBody>
                    <a:bodyPr/>
                    <a:lstStyle/>
                    <a:p>
                      <a:pPr algn="ctr"/>
                      <a:r>
                        <a:rPr lang="en-US" sz="1300" dirty="0"/>
                        <a:t>Lisa</a:t>
                      </a:r>
                    </a:p>
                  </a:txBody>
                  <a:tcPr anchor="ctr">
                    <a:lnR w="12700" cap="flat" cmpd="sng" algn="ctr">
                      <a:solidFill>
                        <a:schemeClr val="tx1"/>
                      </a:solidFill>
                      <a:prstDash val="solid"/>
                      <a:round/>
                      <a:headEnd type="none" w="med" len="med"/>
                      <a:tailEnd type="none" w="med" len="med"/>
                    </a:lnR>
                  </a:tcPr>
                </a:tc>
                <a:tc>
                  <a:txBody>
                    <a:bodyPr/>
                    <a:lstStyle/>
                    <a:p>
                      <a:pPr algn="ctr"/>
                      <a:r>
                        <a:rPr lang="en-US" sz="1300" dirty="0"/>
                        <a:t>Emma</a:t>
                      </a:r>
                    </a:p>
                  </a:txBody>
                  <a:tcPr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02"/>
                  </a:ext>
                </a:extLst>
              </a:tr>
              <a:tr h="370840">
                <a:tc>
                  <a:txBody>
                    <a:bodyPr/>
                    <a:lstStyle/>
                    <a:p>
                      <a:pPr algn="ctr"/>
                      <a:r>
                        <a:rPr lang="en-US" sz="1300" dirty="0"/>
                        <a:t>Emma</a:t>
                      </a:r>
                    </a:p>
                  </a:txBody>
                  <a:tcPr anchor="ctr">
                    <a:lnR w="12700" cap="flat" cmpd="sng" algn="ctr">
                      <a:solidFill>
                        <a:schemeClr val="tx1"/>
                      </a:solidFill>
                      <a:prstDash val="solid"/>
                      <a:round/>
                      <a:headEnd type="none" w="med" len="med"/>
                      <a:tailEnd type="none" w="med" len="med"/>
                    </a:lnR>
                  </a:tcPr>
                </a:tc>
                <a:tc>
                  <a:txBody>
                    <a:bodyPr/>
                    <a:lstStyle/>
                    <a:p>
                      <a:pPr algn="ctr"/>
                      <a:r>
                        <a:rPr lang="en-US" sz="1300" dirty="0"/>
                        <a:t>David</a:t>
                      </a:r>
                    </a:p>
                  </a:txBody>
                  <a:tcPr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03"/>
                  </a:ext>
                </a:extLst>
              </a:tr>
            </a:tbl>
          </a:graphicData>
        </a:graphic>
      </p:graphicFrame>
      <p:sp>
        <p:nvSpPr>
          <p:cNvPr id="26" name="TextBox 25"/>
          <p:cNvSpPr txBox="1"/>
          <p:nvPr/>
        </p:nvSpPr>
        <p:spPr>
          <a:xfrm>
            <a:off x="8468523" y="2451274"/>
            <a:ext cx="667490" cy="276999"/>
          </a:xfrm>
          <a:prstGeom prst="rect">
            <a:avLst/>
          </a:prstGeom>
          <a:noFill/>
        </p:spPr>
        <p:txBody>
          <a:bodyPr wrap="none" rtlCol="0">
            <a:spAutoFit/>
          </a:bodyPr>
          <a:lstStyle/>
          <a:p>
            <a:r>
              <a:rPr lang="en-US" sz="1200" i="1" dirty="0" err="1"/>
              <a:t>Edgelist</a:t>
            </a:r>
            <a:endParaRPr lang="en-US" sz="1200" i="1" dirty="0"/>
          </a:p>
        </p:txBody>
      </p:sp>
      <p:sp>
        <p:nvSpPr>
          <p:cNvPr id="27" name="TextBox 26"/>
          <p:cNvSpPr txBox="1"/>
          <p:nvPr/>
        </p:nvSpPr>
        <p:spPr>
          <a:xfrm>
            <a:off x="8172609" y="6061116"/>
            <a:ext cx="2405467" cy="276999"/>
          </a:xfrm>
          <a:prstGeom prst="rect">
            <a:avLst/>
          </a:prstGeom>
          <a:noFill/>
        </p:spPr>
        <p:txBody>
          <a:bodyPr wrap="none" rtlCol="0">
            <a:spAutoFit/>
          </a:bodyPr>
          <a:lstStyle/>
          <a:p>
            <a:r>
              <a:rPr lang="en-US" sz="1200" i="1" dirty="0"/>
              <a:t>Adjacency matrix (AKA </a:t>
            </a:r>
            <a:r>
              <a:rPr lang="en-US" sz="1200" i="1" dirty="0" err="1"/>
              <a:t>sociomatrix</a:t>
            </a:r>
            <a:r>
              <a:rPr lang="en-US" sz="1200" i="1" dirty="0"/>
              <a:t>)</a:t>
            </a:r>
          </a:p>
        </p:txBody>
      </p:sp>
      <p:sp>
        <p:nvSpPr>
          <p:cNvPr id="3" name="Slide Number Placeholder 2"/>
          <p:cNvSpPr>
            <a:spLocks noGrp="1"/>
          </p:cNvSpPr>
          <p:nvPr>
            <p:ph type="sldNum" sz="quarter" idx="12"/>
          </p:nvPr>
        </p:nvSpPr>
        <p:spPr/>
        <p:txBody>
          <a:bodyPr/>
          <a:lstStyle/>
          <a:p>
            <a:fld id="{24AAA300-FDA1-4D7C-B970-C92F445BB6E9}" type="slidenum">
              <a:rPr lang="en-US" smtClean="0"/>
              <a:t>8</a:t>
            </a:fld>
            <a:endParaRPr lang="en-US"/>
          </a:p>
        </p:txBody>
      </p:sp>
    </p:spTree>
    <p:extLst>
      <p:ext uri="{BB962C8B-B14F-4D97-AF65-F5344CB8AC3E}">
        <p14:creationId xmlns:p14="http://schemas.microsoft.com/office/powerpoint/2010/main" val="3899464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754840" y="324382"/>
            <a:ext cx="3753656" cy="369332"/>
          </a:xfrm>
          <a:prstGeom prst="rect">
            <a:avLst/>
          </a:prstGeom>
          <a:noFill/>
        </p:spPr>
        <p:txBody>
          <a:bodyPr wrap="none" rtlCol="0">
            <a:spAutoFit/>
          </a:bodyPr>
          <a:lstStyle/>
          <a:p>
            <a:r>
              <a:rPr lang="en-US" dirty="0"/>
              <a:t>Representing networks (data formats)</a:t>
            </a:r>
          </a:p>
        </p:txBody>
      </p:sp>
      <p:sp>
        <p:nvSpPr>
          <p:cNvPr id="3" name="Slide Number Placeholder 2"/>
          <p:cNvSpPr>
            <a:spLocks noGrp="1"/>
          </p:cNvSpPr>
          <p:nvPr>
            <p:ph type="sldNum" sz="quarter" idx="12"/>
          </p:nvPr>
        </p:nvSpPr>
        <p:spPr/>
        <p:txBody>
          <a:bodyPr/>
          <a:lstStyle/>
          <a:p>
            <a:fld id="{24AAA300-FDA1-4D7C-B970-C92F445BB6E9}" type="slidenum">
              <a:rPr lang="en-US" smtClean="0"/>
              <a:t>9</a:t>
            </a:fld>
            <a:endParaRPr lang="en-US"/>
          </a:p>
        </p:txBody>
      </p:sp>
      <p:pic>
        <p:nvPicPr>
          <p:cNvPr id="4" name="Picture 3">
            <a:extLst>
              <a:ext uri="{FF2B5EF4-FFF2-40B4-BE49-F238E27FC236}">
                <a16:creationId xmlns:a16="http://schemas.microsoft.com/office/drawing/2014/main" id="{F8D8630F-01BF-E028-0901-E9CAC47DB23B}"/>
              </a:ext>
            </a:extLst>
          </p:cNvPr>
          <p:cNvPicPr>
            <a:picLocks noChangeAspect="1"/>
          </p:cNvPicPr>
          <p:nvPr/>
        </p:nvPicPr>
        <p:blipFill>
          <a:blip r:embed="rId3"/>
          <a:stretch>
            <a:fillRect/>
          </a:stretch>
        </p:blipFill>
        <p:spPr>
          <a:xfrm>
            <a:off x="1471612" y="866243"/>
            <a:ext cx="9248775" cy="5667375"/>
          </a:xfrm>
          <a:prstGeom prst="rect">
            <a:avLst/>
          </a:prstGeom>
        </p:spPr>
      </p:pic>
    </p:spTree>
    <p:extLst>
      <p:ext uri="{BB962C8B-B14F-4D97-AF65-F5344CB8AC3E}">
        <p14:creationId xmlns:p14="http://schemas.microsoft.com/office/powerpoint/2010/main" val="297739688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2631</TotalTime>
  <Words>4775</Words>
  <Application>Microsoft Office PowerPoint</Application>
  <PresentationFormat>Widescreen</PresentationFormat>
  <Paragraphs>440</Paragraphs>
  <Slides>40</Slides>
  <Notes>22</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40</vt:i4>
      </vt:variant>
    </vt:vector>
  </HeadingPairs>
  <TitlesOfParts>
    <vt:vector size="50" baseType="lpstr">
      <vt:lpstr>Amazon Ember</vt:lpstr>
      <vt:lpstr>Arial</vt:lpstr>
      <vt:lpstr>Avenir Next LT Pro</vt:lpstr>
      <vt:lpstr>Calibri</vt:lpstr>
      <vt:lpstr>Calibri Light</vt:lpstr>
      <vt:lpstr>Droid Serif</vt:lpstr>
      <vt:lpstr>Lato</vt:lpstr>
      <vt:lpstr>NexusSans</vt:lpstr>
      <vt:lpstr>Roboto</vt:lpstr>
      <vt:lpstr>Office Theme</vt:lpstr>
      <vt:lpstr>An Introduction to Network Analysis in 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Lena</dc:creator>
  <cp:lastModifiedBy>Dozal, Laura Werthmann - (lwerthmann)</cp:lastModifiedBy>
  <cp:revision>122</cp:revision>
  <dcterms:created xsi:type="dcterms:W3CDTF">2020-05-20T17:29:43Z</dcterms:created>
  <dcterms:modified xsi:type="dcterms:W3CDTF">2022-05-24T15:53:34Z</dcterms:modified>
</cp:coreProperties>
</file>